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279" r:id="rId2"/>
    <p:sldId id="273" r:id="rId3"/>
    <p:sldId id="313" r:id="rId4"/>
    <p:sldId id="274" r:id="rId5"/>
    <p:sldId id="275" r:id="rId6"/>
    <p:sldId id="360" r:id="rId7"/>
    <p:sldId id="277" r:id="rId8"/>
    <p:sldId id="260" r:id="rId9"/>
    <p:sldId id="306" r:id="rId10"/>
    <p:sldId id="307" r:id="rId11"/>
    <p:sldId id="263" r:id="rId12"/>
    <p:sldId id="30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8" r:id="rId25"/>
    <p:sldId id="317" r:id="rId26"/>
    <p:sldId id="291" r:id="rId27"/>
    <p:sldId id="292" r:id="rId28"/>
    <p:sldId id="293" r:id="rId29"/>
    <p:sldId id="300" r:id="rId30"/>
    <p:sldId id="311" r:id="rId31"/>
    <p:sldId id="303" r:id="rId32"/>
    <p:sldId id="302" r:id="rId33"/>
    <p:sldId id="294" r:id="rId34"/>
    <p:sldId id="301" r:id="rId35"/>
    <p:sldId id="304" r:id="rId36"/>
    <p:sldId id="305" r:id="rId37"/>
    <p:sldId id="309" r:id="rId38"/>
    <p:sldId id="310" r:id="rId39"/>
    <p:sldId id="314" r:id="rId40"/>
    <p:sldId id="315" r:id="rId41"/>
    <p:sldId id="361" r:id="rId42"/>
    <p:sldId id="362" r:id="rId43"/>
    <p:sldId id="295" r:id="rId44"/>
    <p:sldId id="296" r:id="rId45"/>
    <p:sldId id="297" r:id="rId4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5">
          <p15:clr>
            <a:srgbClr val="A4A3A4"/>
          </p15:clr>
        </p15:guide>
        <p15:guide id="2" orient="horz" pos="3745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pos="571">
          <p15:clr>
            <a:srgbClr val="A4A3A4"/>
          </p15:clr>
        </p15:guide>
        <p15:guide id="5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88"/>
    <a:srgbClr val="00836A"/>
    <a:srgbClr val="D9EDED"/>
    <a:srgbClr val="FFE64D"/>
    <a:srgbClr val="C5C0B6"/>
    <a:srgbClr val="0078B7"/>
    <a:srgbClr val="ADA597"/>
    <a:srgbClr val="FF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0" autoAdjust="0"/>
    <p:restoredTop sz="94660"/>
  </p:normalViewPr>
  <p:slideViewPr>
    <p:cSldViewPr>
      <p:cViewPr varScale="1">
        <p:scale>
          <a:sx n="123" d="100"/>
          <a:sy n="123" d="100"/>
        </p:scale>
        <p:origin x="1542" y="234"/>
      </p:cViewPr>
      <p:guideLst>
        <p:guide orient="horz" pos="1205"/>
        <p:guide orient="horz" pos="3745"/>
        <p:guide orient="horz" pos="4201"/>
        <p:guide pos="571"/>
        <p:guide pos="54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83028514763812"/>
          <c:y val="1.9705382550708389E-2"/>
          <c:w val="0.84025991256587429"/>
          <c:h val="0.76489826386380599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D9EDED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'[Diagramm in Microsoft PowerPoint]Steuerprogression'!$A$7:$A$26</c:f>
              <c:numCache>
                <c:formatCode>#,##0</c:formatCode>
                <c:ptCount val="20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  <c:pt idx="10">
                  <c:v>110000</c:v>
                </c:pt>
                <c:pt idx="11">
                  <c:v>120000</c:v>
                </c:pt>
                <c:pt idx="12">
                  <c:v>130000</c:v>
                </c:pt>
                <c:pt idx="13">
                  <c:v>140000</c:v>
                </c:pt>
                <c:pt idx="14">
                  <c:v>150000</c:v>
                </c:pt>
                <c:pt idx="15">
                  <c:v>160000</c:v>
                </c:pt>
                <c:pt idx="16">
                  <c:v>170000</c:v>
                </c:pt>
                <c:pt idx="17">
                  <c:v>180000</c:v>
                </c:pt>
                <c:pt idx="18">
                  <c:v>190000</c:v>
                </c:pt>
                <c:pt idx="19">
                  <c:v>200000</c:v>
                </c:pt>
              </c:numCache>
            </c:numRef>
          </c:cat>
          <c:val>
            <c:numRef>
              <c:f>'[Diagramm in Microsoft PowerPoint]Steuerprogression'!$B$7:$B$26</c:f>
              <c:numCache>
                <c:formatCode>#,##0</c:formatCode>
                <c:ptCount val="20"/>
                <c:pt idx="0">
                  <c:v>956</c:v>
                </c:pt>
                <c:pt idx="1">
                  <c:v>2429</c:v>
                </c:pt>
                <c:pt idx="2">
                  <c:v>4108</c:v>
                </c:pt>
                <c:pt idx="3">
                  <c:v>5846</c:v>
                </c:pt>
                <c:pt idx="4">
                  <c:v>7595</c:v>
                </c:pt>
                <c:pt idx="5">
                  <c:v>9421</c:v>
                </c:pt>
                <c:pt idx="6">
                  <c:v>11621</c:v>
                </c:pt>
                <c:pt idx="7">
                  <c:v>13945</c:v>
                </c:pt>
                <c:pt idx="8">
                  <c:v>16517</c:v>
                </c:pt>
                <c:pt idx="9">
                  <c:v>19245</c:v>
                </c:pt>
                <c:pt idx="10">
                  <c:v>22069</c:v>
                </c:pt>
                <c:pt idx="11">
                  <c:v>25115</c:v>
                </c:pt>
                <c:pt idx="12">
                  <c:v>28265</c:v>
                </c:pt>
                <c:pt idx="13">
                  <c:v>31709</c:v>
                </c:pt>
                <c:pt idx="14">
                  <c:v>35538</c:v>
                </c:pt>
                <c:pt idx="15">
                  <c:v>39465</c:v>
                </c:pt>
                <c:pt idx="16">
                  <c:v>43455</c:v>
                </c:pt>
                <c:pt idx="17">
                  <c:v>47446</c:v>
                </c:pt>
                <c:pt idx="18">
                  <c:v>51461</c:v>
                </c:pt>
                <c:pt idx="19">
                  <c:v>55498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55-4C0D-A411-E6095845C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smooth val="0"/>
        <c:axId val="63302272"/>
        <c:axId val="63308544"/>
      </c:lineChart>
      <c:catAx>
        <c:axId val="63302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CH" sz="1100" dirty="0"/>
                  <a:t>Steuerbares</a:t>
                </a:r>
                <a:r>
                  <a:rPr lang="de-CH" sz="1100" baseline="0" dirty="0"/>
                  <a:t> Einkommen in Fr./Jahr</a:t>
                </a:r>
                <a:endParaRPr lang="de-CH" sz="1100" dirty="0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63308544"/>
        <c:crosses val="autoZero"/>
        <c:auto val="1"/>
        <c:lblAlgn val="ctr"/>
        <c:lblOffset val="100"/>
        <c:noMultiLvlLbl val="0"/>
      </c:catAx>
      <c:valAx>
        <c:axId val="63308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CH" sz="1100" b="1" dirty="0"/>
                  <a:t>Gesamtsteuerbetrag</a:t>
                </a:r>
                <a:r>
                  <a:rPr lang="de-CH" sz="1100" b="1" baseline="0" dirty="0"/>
                  <a:t> in Fr./Jahr</a:t>
                </a:r>
                <a:endParaRPr lang="de-CH" sz="1100" b="1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de-DE"/>
          </a:p>
        </c:txPr>
        <c:crossAx val="63302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172AD73-C2F4-4F2B-894B-1CCC2681A5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49332AC-4246-452B-AE23-5DED5B9C6F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290FEAD-0E40-48A1-8023-DD7A88F36FE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569D59A-22D6-4125-9BCD-F9D848C6E2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176700-1E5B-44A9-897D-684F943F1C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BC2FFD-D96C-4F9D-93FC-1BB0497F7E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FADB4F6-11A3-499F-8484-B6B1E1F36B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2CB4D6C-D57B-465C-BF88-0683D542DB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7AD0755-867F-423A-AD24-2540477FDF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C8B3ACC-860C-4D6D-A629-BFCD4775AF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D13CD94-23CC-4B39-A8D4-F5493C4CB9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658716-664A-4300-851E-D5ADE765EE4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8">
            <a:extLst>
              <a:ext uri="{FF2B5EF4-FFF2-40B4-BE49-F238E27FC236}">
                <a16:creationId xmlns:a16="http://schemas.microsoft.com/office/drawing/2014/main" id="{6A4F7936-2475-4F33-8F6D-9D3378FB5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6223000"/>
            <a:ext cx="7702550" cy="0"/>
          </a:xfrm>
          <a:prstGeom prst="line">
            <a:avLst/>
          </a:prstGeom>
          <a:noFill/>
          <a:ln w="381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CH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9950" y="4413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de-CH" noProof="0"/>
              <a:t>Titelmasterformat durch Klicken bearbeiten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9950" y="2133600"/>
            <a:ext cx="7700963" cy="1752600"/>
          </a:xfrm>
        </p:spPr>
        <p:txBody>
          <a:bodyPr/>
          <a:lstStyle>
            <a:lvl1pPr>
              <a:defRPr b="1" smtClean="0"/>
            </a:lvl1pPr>
          </a:lstStyle>
          <a:p>
            <a:pPr lvl="0"/>
            <a:r>
              <a:rPr lang="de-CH" noProof="0"/>
              <a:t>Formatvorlage des Untertitelmasters durch Klicken bearbeiten</a:t>
            </a:r>
          </a:p>
        </p:txBody>
      </p:sp>
      <p:pic>
        <p:nvPicPr>
          <p:cNvPr id="6" name="Grafik 5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FCB204C7-2F37-BDFB-AE2E-A79A5B24B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23000"/>
            <a:ext cx="504056" cy="5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7524"/>
      </p:ext>
    </p:extLst>
  </p:cSld>
  <p:clrMapOvr>
    <a:masterClrMapping/>
  </p:clrMapOvr>
  <p:transition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8">
            <a:extLst>
              <a:ext uri="{FF2B5EF4-FFF2-40B4-BE49-F238E27FC236}">
                <a16:creationId xmlns:a16="http://schemas.microsoft.com/office/drawing/2014/main" id="{DB3EA1AC-E768-43C0-A574-8BA4FA889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6223000"/>
            <a:ext cx="7702550" cy="0"/>
          </a:xfrm>
          <a:prstGeom prst="line">
            <a:avLst/>
          </a:prstGeom>
          <a:noFill/>
          <a:ln w="381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CH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9950" y="4413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de-CH"/>
              <a:t>Titelmasterformat durch Klicken bearbeiten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9950" y="2133600"/>
            <a:ext cx="7700963" cy="1752600"/>
          </a:xfrm>
        </p:spPr>
        <p:txBody>
          <a:bodyPr/>
          <a:lstStyle>
            <a:lvl1pPr>
              <a:defRPr b="1" smtClean="0">
                <a:latin typeface="Arial" charset="0"/>
              </a:defRPr>
            </a:lvl1pPr>
          </a:lstStyle>
          <a:p>
            <a:r>
              <a:rPr lang="de-CH"/>
              <a:t>Formatvorlage des Untertitelmasters durch Klicken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412DAF-5562-4F83-AEE0-EEDED968FB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Titel der Präsentation  |  Datum -&gt; ändern unter Ansicht / Kopf- und Fusszeile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986F1C7-DB5B-477D-A31E-DA441B33AE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Seite </a:t>
            </a:r>
            <a:fld id="{9BC8C50E-2C61-4CAB-A588-B6C894546621}" type="slidenum">
              <a:rPr lang="de-CH" altLang="de-DE"/>
              <a:pPr/>
              <a:t>‹Nr.›</a:t>
            </a:fld>
            <a:endParaRPr lang="de-CH" altLang="de-DE"/>
          </a:p>
        </p:txBody>
      </p:sp>
      <p:pic>
        <p:nvPicPr>
          <p:cNvPr id="3" name="Grafik 2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86C709C7-9F94-ED54-40D0-1666BC0C8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42395"/>
            <a:ext cx="494936" cy="5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09784"/>
      </p:ext>
    </p:extLst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E54A363-FE5F-4BD3-B886-FD626A8321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Steuerseminar KIPFER &amp; KIPFER AG  |  24.01.2013 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908B231-9F04-4AA8-9894-36FA18A846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altLang="de-DE"/>
              <a:t>Seite </a:t>
            </a:r>
            <a:fld id="{C0BBF87F-A1C9-46BB-9606-4AC89F385C7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397347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16B566-4D20-4B54-B2D8-B9216DA72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41325"/>
            <a:ext cx="77311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59514A-21F6-4D8C-A7EA-6DA56188C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87413" y="1784350"/>
            <a:ext cx="770255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1A893C3-EFC5-4836-B622-28D10C7046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2250" y="6516688"/>
            <a:ext cx="5545138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CH"/>
              <a:t>Steuerseminar KIPFER &amp; KIPFER AG  |  24.01.2013  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8E2546E-2D2D-47D9-8E0A-74D32A6471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00563" y="6570663"/>
            <a:ext cx="682625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de-CH" altLang="de-DE"/>
              <a:t>Seite </a:t>
            </a:r>
            <a:fld id="{53AD96F1-6C39-40C0-86C2-468C8C9A34E1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1030" name="AutoShape 2" descr="Logo Finanzplanung, Treuhand, Immobilien">
            <a:extLst>
              <a:ext uri="{FF2B5EF4-FFF2-40B4-BE49-F238E27FC236}">
                <a16:creationId xmlns:a16="http://schemas.microsoft.com/office/drawing/2014/main" id="{437730C5-0078-4269-AD8B-12FE26CA6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0500"/>
            <a:ext cx="2209800" cy="409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  <p:sp>
        <p:nvSpPr>
          <p:cNvPr id="1031" name="AutoShape 4" descr="Logo Finanzplanung, Treuhand, Immobilien">
            <a:extLst>
              <a:ext uri="{FF2B5EF4-FFF2-40B4-BE49-F238E27FC236}">
                <a16:creationId xmlns:a16="http://schemas.microsoft.com/office/drawing/2014/main" id="{420EA984-8B10-43B1-9499-63D575198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38100"/>
            <a:ext cx="2209800" cy="409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  <p:sp>
        <p:nvSpPr>
          <p:cNvPr id="1032" name="AutoShape 6" descr="Logo Finanzplanung, Treuhand, Immobilien">
            <a:extLst>
              <a:ext uri="{FF2B5EF4-FFF2-40B4-BE49-F238E27FC236}">
                <a16:creationId xmlns:a16="http://schemas.microsoft.com/office/drawing/2014/main" id="{4F19ECD5-0493-4986-AAB3-CD49B230C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14300"/>
            <a:ext cx="2209800" cy="409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  <p:pic>
        <p:nvPicPr>
          <p:cNvPr id="1033" name="Grafik 6">
            <a:extLst>
              <a:ext uri="{FF2B5EF4-FFF2-40B4-BE49-F238E27FC236}">
                <a16:creationId xmlns:a16="http://schemas.microsoft.com/office/drawing/2014/main" id="{9F334E3F-3312-4439-B821-BB0C2439D4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5"/>
          <a:stretch>
            <a:fillRect/>
          </a:stretch>
        </p:blipFill>
        <p:spPr bwMode="auto">
          <a:xfrm>
            <a:off x="115888" y="6264275"/>
            <a:ext cx="28813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6" r:id="rId3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Symbol" panose="05050102010706020507" pitchFamily="18" charset="2"/>
        <a:buChar char="&gt;"/>
        <a:defRPr sz="2800">
          <a:solidFill>
            <a:schemeClr val="tx1"/>
          </a:solidFill>
          <a:latin typeface="+mn-lt"/>
        </a:defRPr>
      </a:lvl2pPr>
      <a:lvl3pPr marL="631825" indent="-2667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anose="020B0604020202020204" pitchFamily="34" charset="0"/>
        <a:buChar char="̶"/>
        <a:defRPr sz="2800">
          <a:solidFill>
            <a:schemeClr val="tx1"/>
          </a:solidFill>
          <a:latin typeface="+mn-lt"/>
        </a:defRPr>
      </a:lvl3pPr>
      <a:lvl4pPr marL="963613" indent="-3302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1257300" indent="-2921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5pPr>
      <a:lvl6pPr marL="1711325" indent="-442913" algn="l" rtl="0" fontAlgn="base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6pPr>
      <a:lvl7pPr marL="2168525" indent="-442913" algn="l" rtl="0" fontAlgn="base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7pPr>
      <a:lvl8pPr marL="2625725" indent="-442913" algn="l" rtl="0" fontAlgn="base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8pPr>
      <a:lvl9pPr marL="3082925" indent="-442913" algn="l" rtl="0" fontAlgn="base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xme.c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xme.c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O:\Marketing\Logos\Logo SK.jpg">
            <a:extLst>
              <a:ext uri="{FF2B5EF4-FFF2-40B4-BE49-F238E27FC236}">
                <a16:creationId xmlns:a16="http://schemas.microsoft.com/office/drawing/2014/main" id="{40334013-C16B-40E8-924F-7FA948D9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25538"/>
            <a:ext cx="1812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">
            <a:extLst>
              <a:ext uri="{FF2B5EF4-FFF2-40B4-BE49-F238E27FC236}">
                <a16:creationId xmlns:a16="http://schemas.microsoft.com/office/drawing/2014/main" id="{826D57FF-3F6E-4C95-B6D0-0AE7B34E6B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320675"/>
            <a:ext cx="7772400" cy="1470025"/>
          </a:xfrm>
        </p:spPr>
        <p:txBody>
          <a:bodyPr/>
          <a:lstStyle/>
          <a:p>
            <a:br>
              <a:rPr lang="de-CH" altLang="de-DE" dirty="0"/>
            </a:br>
            <a:r>
              <a:rPr lang="de-CH" altLang="de-DE" dirty="0"/>
              <a:t>Steuerseminar vom 19.02.2024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A192A2E7-6F72-43CA-A21F-6B4864497C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de-CH" altLang="de-DE"/>
              <a:t>Patrick Kipfer, KIPFER &amp; KIPFER AG	</a:t>
            </a:r>
          </a:p>
        </p:txBody>
      </p:sp>
      <p:pic>
        <p:nvPicPr>
          <p:cNvPr id="6149" name="Grafik 4" descr="titel.jpg">
            <a:extLst>
              <a:ext uri="{FF2B5EF4-FFF2-40B4-BE49-F238E27FC236}">
                <a16:creationId xmlns:a16="http://schemas.microsoft.com/office/drawing/2014/main" id="{9F3BF502-9950-4D7A-8BAA-0E4679A18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77025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9" descr="Logo Finanzplanung, Treuhand, Immobilien">
            <a:extLst>
              <a:ext uri="{FF2B5EF4-FFF2-40B4-BE49-F238E27FC236}">
                <a16:creationId xmlns:a16="http://schemas.microsoft.com/office/drawing/2014/main" id="{F1B56520-C209-43AC-B771-26D2C3AB0C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0500"/>
            <a:ext cx="2209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CH" altLang="de-DE" sz="1800"/>
          </a:p>
        </p:txBody>
      </p:sp>
      <p:sp>
        <p:nvSpPr>
          <p:cNvPr id="6151" name="AutoShape 11" descr="Logo Finanzplanung, Treuhand, Immobilien">
            <a:extLst>
              <a:ext uri="{FF2B5EF4-FFF2-40B4-BE49-F238E27FC236}">
                <a16:creationId xmlns:a16="http://schemas.microsoft.com/office/drawing/2014/main" id="{A2DF70DE-4D04-4846-84A4-14DDD9016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38100"/>
            <a:ext cx="2209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CH" altLang="de-DE" sz="1800"/>
          </a:p>
        </p:txBody>
      </p:sp>
      <p:sp>
        <p:nvSpPr>
          <p:cNvPr id="6152" name="AutoShape 15" descr="Logo Finanzplanung, Treuhand, Immobilien">
            <a:extLst>
              <a:ext uri="{FF2B5EF4-FFF2-40B4-BE49-F238E27FC236}">
                <a16:creationId xmlns:a16="http://schemas.microsoft.com/office/drawing/2014/main" id="{07ED32FC-9741-46F8-A994-B04BBC2D2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14300"/>
            <a:ext cx="2209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CH" altLang="de-DE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2C649BE-7ABF-4960-AB28-1EC53EB5A0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A5F8BDE6-2360-44E6-B813-2D89A15393BD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de-CH" altLang="de-DE" sz="8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1513D18-8607-48DE-8716-FDB5FD1506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Steuergrundlagen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3EF939-399E-4F3B-8DCC-593560614D1C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Grenzsteuersatz</a:t>
            </a:r>
          </a:p>
        </p:txBody>
      </p:sp>
      <p:sp>
        <p:nvSpPr>
          <p:cNvPr id="15365" name="Rechteck 6">
            <a:extLst>
              <a:ext uri="{FF2B5EF4-FFF2-40B4-BE49-F238E27FC236}">
                <a16:creationId xmlns:a16="http://schemas.microsoft.com/office/drawing/2014/main" id="{13417479-C3BB-4C91-A676-DC4468D61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812925"/>
            <a:ext cx="84248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CH" altLang="de-DE" sz="10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CH" altLang="de-DE" sz="2400"/>
              <a:t>Wie viel Steuern in % muss für Fr. 1’000.- Zusatzeinkommen bezahlt werden?</a:t>
            </a:r>
          </a:p>
        </p:txBody>
      </p:sp>
      <p:sp>
        <p:nvSpPr>
          <p:cNvPr id="15366" name="Textfeld 4">
            <a:extLst>
              <a:ext uri="{FF2B5EF4-FFF2-40B4-BE49-F238E27FC236}">
                <a16:creationId xmlns:a16="http://schemas.microsoft.com/office/drawing/2014/main" id="{D331F595-2F0D-422A-AD9D-D077CBFC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6037263"/>
            <a:ext cx="18367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CH" altLang="de-DE" sz="600"/>
              <a:t>Quelle: www.123-pensionierung.ch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F291E8-4696-4859-B448-3F6510A32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8607" r="62600" b="19860"/>
          <a:stretch/>
        </p:blipFill>
        <p:spPr>
          <a:xfrm>
            <a:off x="798586" y="2703700"/>
            <a:ext cx="5933654" cy="34886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6A6C923-6794-4B23-A8DD-4BBC6E1E7B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3DCF6960-1173-4D72-A4E0-FB846ADDFDF5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de-CH" altLang="de-DE" sz="8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F06CB11-6A4D-4E62-AA7D-9A2591E97E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Steuererklärung 2023 NP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0103D7-8076-4000-AF98-FB32F9A17C70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Steuererklärung 2023 ausfüllen…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E173EC-0ECB-4A0E-9D7B-C33382A3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804988"/>
            <a:ext cx="8424862" cy="984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b="1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  <p:pic>
        <p:nvPicPr>
          <p:cNvPr id="16390" name="Grafik 5" descr="C:\Dokumente und Einstellungen\sandra.bieri\Lokale Einstellungen\Temporary Internet Files\Content.IE5\6GJ0JNLV\MP900422442[1].jpg">
            <a:extLst>
              <a:ext uri="{FF2B5EF4-FFF2-40B4-BE49-F238E27FC236}">
                <a16:creationId xmlns:a16="http://schemas.microsoft.com/office/drawing/2014/main" id="{3F405A7F-A9A8-4C27-B384-639476E4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916113"/>
            <a:ext cx="57531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13F87DF-021B-43C6-A62B-5D6BA72D35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5C35EACD-EE00-435A-AC30-96698F0AB7D8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de-CH" altLang="de-DE" sz="8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BE8CCD1-65CC-4B87-85A4-23B959BC67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50D264-6E8A-4E33-B57B-68175679063B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Fragebogen / diverse Angaben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1C85B7-E93F-4509-9F6E-71A4581F9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804988"/>
            <a:ext cx="8424862" cy="44627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b="1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Wichtig:</a:t>
            </a: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Abzug für Alleinstehende mit eigenem Haushalt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8387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 2’400.- und pro Kind Fr. 1’200.- (dBSt 0.-)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Stichtag 31.12.2023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Allein einen eigenen Haushalt führen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Allenfalls mit eigenen Kindern oder unterstützungsbedürftigen Personen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Keine Wohngemeinschaft / kein Konkubinat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Unterlagen einreichen gemäss Weisung (z.B. ausserkantonale Lohnausweise, Säule 3a Bescheinigung)</a:t>
            </a: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490A281-BAB3-4B6E-9837-1685D5EEFC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AAA09DF8-EDF8-4D0A-A495-1E15D7FA13B8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de-CH" altLang="de-DE" sz="8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897C9B1-F067-49D9-BB74-F76D137CFB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B6BB496-A780-4DCE-9E09-1F59A094AD3E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Kinder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F68120-CAEF-4004-A49F-6BB5C7C6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462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Angabe ob Kinderabzug oder Unterstützungsabzug (UA)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39497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Kinderabzug (KA):	Fr. 8’000.- (dBSt Fr. 6’600.-)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39497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Unterstützungsabzug:	Fr. 4’600.- (dBSt Fr. 6’600.-)</a:t>
            </a: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Kinderabzug: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Stichtag 31.12.2023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Kind minderjährig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Kind volljährig, in Erstausbildung und unterstützungs- bedürftig (eigenes Einkommen &lt; Fr. 24’000.- pro Jahr)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Ausbildungsende im Sommer 2023 =&gt; kein Kinderabzug mehr möglich (auch nicht 1/2)</a:t>
            </a: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D31EA62-D114-4FD3-81AA-7F74695A20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BFACDF96-2D52-4311-8F27-715570EE646A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de-CH" altLang="de-DE" sz="8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415EE63-9A0C-4084-BBF9-F37E847B35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DADFC4-9263-4B5E-B2FE-13321264F565}"/>
              </a:ext>
            </a:extLst>
          </p:cNvPr>
          <p:cNvSpPr txBox="1"/>
          <p:nvPr/>
        </p:nvSpPr>
        <p:spPr>
          <a:xfrm>
            <a:off x="827088" y="1152626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Kinder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776489-18E2-4B3C-8687-D83805CE9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20092"/>
            <a:ext cx="8424862" cy="52014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Getrennte Eltern: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Individuelle Varianten, je nach persönlicher Situation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ganzer KA, ½ KA oder UA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Siehe auch Merkblatt 12 «Besteuerung von Familien»</a:t>
            </a: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Weitere Abzüge für Kinder: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39497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Drittbetreuungskosten pro Kind bis Fr. 12’000, </a:t>
            </a:r>
            <a:r>
              <a:rPr lang="de-CH" sz="2400" dirty="0" err="1">
                <a:latin typeface="Arial" charset="0"/>
                <a:cs typeface="Arial" charset="0"/>
              </a:rPr>
              <a:t>dBSt</a:t>
            </a:r>
            <a:r>
              <a:rPr lang="de-CH" sz="2400" dirty="0">
                <a:latin typeface="Arial" charset="0"/>
                <a:cs typeface="Arial" charset="0"/>
              </a:rPr>
              <a:t> neu bis Fr. 25’000.-	</a:t>
            </a:r>
          </a:p>
          <a:p>
            <a:pPr marL="698500" indent="-342900" eaLnBrk="1" hangingPunct="1">
              <a:buFont typeface="Wingdings" pitchFamily="2" charset="2"/>
              <a:buChar char="Ø"/>
              <a:tabLst>
                <a:tab pos="723900" algn="l"/>
                <a:tab pos="39497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Kosten für auswärtige Ausbildung</a:t>
            </a:r>
          </a:p>
          <a:p>
            <a:pPr marL="355600" eaLnBrk="1" hangingPunct="1">
              <a:tabLst>
                <a:tab pos="723900" algn="l"/>
                <a:tab pos="39497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Pro Kind bis Fr. 6’200.- (dBSt Fr. 0.-)</a:t>
            </a:r>
          </a:p>
          <a:p>
            <a:pPr marL="698500" indent="-342900" eaLnBrk="1" hangingPunct="1">
              <a:buFont typeface="Wingdings" pitchFamily="2" charset="2"/>
              <a:buChar char="Ø"/>
              <a:tabLst>
                <a:tab pos="723900" algn="l"/>
                <a:tab pos="39497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STV hat bisher gewisse Pauschalen akzeptiert</a:t>
            </a:r>
          </a:p>
          <a:p>
            <a:pPr marL="698500" indent="-342900" eaLnBrk="1" hangingPunct="1">
              <a:buFont typeface="Wingdings" pitchFamily="2" charset="2"/>
              <a:buChar char="Ø"/>
              <a:tabLst>
                <a:tab pos="723900" algn="l"/>
                <a:tab pos="39497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Steuererklärung für Kind in Ausbildung überprüfen und mit eigener STE abgleichen </a:t>
            </a:r>
          </a:p>
          <a:p>
            <a:pPr marL="355600" eaLnBrk="1" hangingPunct="1">
              <a:tabLst>
                <a:tab pos="723900" algn="l"/>
                <a:tab pos="39497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CDA4EA0-11E4-4E22-96B9-56F19BEDB1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FF7E595B-7855-4B9F-8E8A-DDC7450BD7F1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de-CH" altLang="de-DE" sz="8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2A8EF3D-C4CE-4F0F-BD07-C16608587F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F2C082-21D9-46F3-B0CC-4606198EF3F1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Verschiedene Einkünfte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745325-6663-4992-B544-F8AC66214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1804988"/>
            <a:ext cx="8424862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Nettolohn gemäss Lohnausweis deklarieren</a:t>
            </a: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Haupt- und Nebenerwerbstätigkeit beachten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Zusätzlicher Pauschalabzug für Nebenerwerb</a:t>
            </a:r>
          </a:p>
          <a:p>
            <a:pPr marL="7239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in Formular 6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Renteneinkommen zu 100 % steuerbar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Renten für minderjährige Kinder sind in der Steuererklärung der Eltern aufzuführen</a:t>
            </a: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Familienzulagen deklarieren, falls diese nicht über den Arbeitgeber ausbezahlt worden sind (z.B. selbst. EK)</a:t>
            </a: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Bezahlte NE-Beiträge deklarieren (AHV)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A46D5A3-2BE2-40DB-84E3-BCB37DEF9C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F4729F42-3A74-443E-B711-A207094C9E98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de-CH" altLang="de-DE" sz="8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1523DAF-A412-47BB-920D-D5712324F4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63F1C5-2F2E-429B-8B97-2FE056106CE3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Verschiedene Einkünfte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60D59B-2044-4D46-8781-00EF8E21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462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Unterhaltsbeiträge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Erhaltene</a:t>
            </a:r>
            <a:r>
              <a:rPr lang="de-CH" sz="2400" dirty="0">
                <a:latin typeface="Arial" charset="0"/>
                <a:cs typeface="Arial" charset="0"/>
              </a:rPr>
              <a:t>, persönliche Unterhaltsbeiträge plus die Beiträge für </a:t>
            </a:r>
            <a:r>
              <a:rPr lang="de-CH" sz="2400" b="1" dirty="0">
                <a:latin typeface="Arial" charset="0"/>
                <a:cs typeface="Arial" charset="0"/>
              </a:rPr>
              <a:t>minderjährige </a:t>
            </a:r>
            <a:r>
              <a:rPr lang="de-CH" sz="2400" dirty="0">
                <a:latin typeface="Arial" charset="0"/>
                <a:cs typeface="Arial" charset="0"/>
              </a:rPr>
              <a:t>Kinder werden als Einkommen deklariert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Bezahlte</a:t>
            </a:r>
            <a:r>
              <a:rPr lang="de-CH" sz="2400" dirty="0">
                <a:latin typeface="Arial" charset="0"/>
                <a:cs typeface="Arial" charset="0"/>
              </a:rPr>
              <a:t> Unterhaltsbeiträge werden im Formular 5 als Abzug geltend gemacht (Beiträge müssen gleich sein!)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Unterhaltsleistungen an </a:t>
            </a:r>
            <a:r>
              <a:rPr lang="de-CH" sz="2400" b="1" dirty="0">
                <a:latin typeface="Arial" charset="0"/>
                <a:cs typeface="Arial" charset="0"/>
              </a:rPr>
              <a:t>volljährige </a:t>
            </a:r>
            <a:r>
              <a:rPr lang="de-CH" sz="2400" dirty="0">
                <a:latin typeface="Arial" charset="0"/>
                <a:cs typeface="Arial" charset="0"/>
              </a:rPr>
              <a:t>Kinder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Werden in der Steuererklärung </a:t>
            </a:r>
            <a:r>
              <a:rPr lang="de-CH" sz="2400" b="1" dirty="0">
                <a:latin typeface="Arial" charset="0"/>
                <a:cs typeface="Arial" charset="0"/>
              </a:rPr>
              <a:t>nicht</a:t>
            </a:r>
            <a:r>
              <a:rPr lang="de-CH" sz="2400" dirty="0">
                <a:latin typeface="Arial" charset="0"/>
                <a:cs typeface="Arial" charset="0"/>
              </a:rPr>
              <a:t> mehr berücksichtigt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Empfänger</a:t>
            </a:r>
            <a:r>
              <a:rPr lang="de-CH" sz="2400" dirty="0">
                <a:latin typeface="Arial" charset="0"/>
                <a:cs typeface="Arial" charset="0"/>
              </a:rPr>
              <a:t>: keine Besteuerung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Zahler</a:t>
            </a:r>
            <a:r>
              <a:rPr lang="de-CH" sz="2400" dirty="0">
                <a:latin typeface="Arial" charset="0"/>
                <a:cs typeface="Arial" charset="0"/>
              </a:rPr>
              <a:t>: kein Abzug der Leistungen =&gt; evtl. KA/UA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57CCBF4-E07E-47B4-BBED-34C3C6D73E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0DA49A59-7B7C-4529-8A80-8022320AAB4A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de-CH" altLang="de-DE" sz="8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C5D421B-466E-468C-A389-910357017A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ADCECD-D0E6-47C2-8B32-2C7466353AE2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Verschiedene Einkünfte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6CE420-C3AD-4981-B7C9-25AAA56B4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83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Nicht</a:t>
            </a:r>
            <a:r>
              <a:rPr lang="de-CH" sz="2400" dirty="0">
                <a:latin typeface="Arial" charset="0"/>
                <a:cs typeface="Arial" charset="0"/>
              </a:rPr>
              <a:t> steuerbare Einkünfte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Deklarieren zur Information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Rückfragen vermeiden (Vermögensentwicklung)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z.B. (Aufzählung nicht abschliessend)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Stipendien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Ergänzungsleistungen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Hilflosenentschädigung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Genugtuungssummen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Unterstützungen aus öffentlichen oder privaten Mitteln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Private Kapitalgewinne</a:t>
            </a:r>
            <a:endParaRPr lang="de-CH" sz="2400" dirty="0">
              <a:latin typeface="Arial" charset="0"/>
              <a:cs typeface="Arial" charset="0"/>
            </a:endParaRP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C444758-671E-4397-9DB5-72E495BE9B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042D5485-5600-4A6D-87CB-1E0DD804490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de-CH" altLang="de-DE" sz="8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EE65466-980D-4D7D-A4DB-48B2C67633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BE155B-FB7B-4817-BBDD-B699D8AC74B0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Wertschriftenverzeichnis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2EF5A66-8238-4DB2-B817-A15A4492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184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Sämtliche Wertschriften und deren Zinse deklarieren</a:t>
            </a: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(inkl. Wertschriften der minderjährigen Kinder)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Bankkonten, Postkonten, Aktien, Wertschriften, Darlehen etc., Vorsicht bei Depotverschiebungen</a:t>
            </a: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Verrechnungssteuer zurückfordern </a:t>
            </a: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Ausländische Vermögenswerte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Ergänzungsblätter beachten (DA-1, R-US 164)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Guthaben bei der 2. und 3. Säule </a:t>
            </a:r>
            <a:r>
              <a:rPr lang="de-CH" sz="2400" b="1" dirty="0">
                <a:latin typeface="Arial" charset="0"/>
                <a:cs typeface="Arial" charset="0"/>
              </a:rPr>
              <a:t>nicht </a:t>
            </a:r>
            <a:r>
              <a:rPr lang="de-CH" sz="2400" dirty="0">
                <a:latin typeface="Arial" charset="0"/>
                <a:cs typeface="Arial" charset="0"/>
              </a:rPr>
              <a:t>deklarieren</a:t>
            </a: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Kosten für die Wertschriftenverwaltung nicht vergessen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35A4DA1-5ABF-4B39-A99C-25BFBD8BF4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A298FA89-423B-4540-9ACC-25F681F5BC96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de-CH" altLang="de-DE" sz="8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446CBBE-57B4-45DE-A5B1-46784A2E2F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72233ED-AB32-4801-8CB4-25B71C338002}"/>
              </a:ext>
            </a:extLst>
          </p:cNvPr>
          <p:cNvSpPr txBox="1"/>
          <p:nvPr/>
        </p:nvSpPr>
        <p:spPr>
          <a:xfrm>
            <a:off x="827088" y="1141412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Weitere Vermögenswerte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4C7A3AE-4F06-4586-9869-6AED98074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00138"/>
            <a:ext cx="8424862" cy="4770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Sämtliche Vermögenswerte deklarieren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Auto (Leasingfahrzeuge nicht)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Bargeld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Schiffe, Pferde, Sammlungen, Kunstgegenstände, Raritäten die mit Gewinnabsicht gekauft werden, etc.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Versicherungsprämien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Abzug begrenzt (siehe Wegleitung)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Beachten ob Zahlung in 2. oder 3. Säule getätigt</a:t>
            </a: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Leasingzinsen sind nicht abziehbar</a:t>
            </a: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Mitgliederbeiträge/politische Parteien (Partei angeben)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STV hat bisher gewisse Pauschalen akzeptiert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696F12F-C378-46A5-BDA3-BACB6BF674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9A7AB656-2A1B-4944-B952-DA75EEB6527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de-CH" altLang="de-DE" sz="800"/>
          </a:p>
        </p:txBody>
      </p:sp>
      <p:sp>
        <p:nvSpPr>
          <p:cNvPr id="7171" name="Rectangle 11">
            <a:extLst>
              <a:ext uri="{FF2B5EF4-FFF2-40B4-BE49-F238E27FC236}">
                <a16:creationId xmlns:a16="http://schemas.microsoft.com/office/drawing/2014/main" id="{9A01DBD9-3D02-4FF9-83AC-476EF1A1E7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altLang="de-DE"/>
              <a:t>Inhaltsübersicht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AE7D52B-7C4C-483E-B578-9AE33A23851E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Montag, 19. Februar 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C0F3C94-7665-4680-B490-68C60E2FCE56}"/>
              </a:ext>
            </a:extLst>
          </p:cNvPr>
          <p:cNvSpPr txBox="1"/>
          <p:nvPr/>
        </p:nvSpPr>
        <p:spPr>
          <a:xfrm>
            <a:off x="812800" y="1822450"/>
            <a:ext cx="7488238" cy="39401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de-CH" sz="1000" dirty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Grundlagen / Steuersystematik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Steuererklärung 2023 des Kantons Bern </a:t>
            </a:r>
          </a:p>
          <a:p>
            <a:pPr marL="698500" indent="-342900" eaLnBrk="1" hangingPunct="1">
              <a:buFont typeface="Wingdings" pitchFamily="2" charset="2"/>
              <a:buChar char="Ø"/>
              <a:defRPr/>
            </a:pPr>
            <a:r>
              <a:rPr lang="de-CH" sz="2400" dirty="0"/>
              <a:t>Tipps und Tricks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2. und 3. Säule attraktive Möglichkeiten?</a:t>
            </a:r>
          </a:p>
          <a:p>
            <a:pPr marL="698500" indent="-342900" eaLnBrk="1" hangingPunct="1">
              <a:buFont typeface="Wingdings" pitchFamily="2" charset="2"/>
              <a:buChar char="Ø"/>
              <a:defRPr/>
            </a:pPr>
            <a:r>
              <a:rPr lang="de-CH" sz="2400" dirty="0"/>
              <a:t> Was muss ich beachten</a:t>
            </a:r>
          </a:p>
          <a:p>
            <a:pPr marL="355600" indent="-3556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Steueroptimierungsmöglichkeiten/Steuern 2024/2025</a:t>
            </a:r>
          </a:p>
          <a:p>
            <a:pPr marL="355600" indent="-355600" eaLnBrk="1" hangingPunct="1">
              <a:buFont typeface="Arial" pitchFamily="34" charset="0"/>
              <a:buChar char="•"/>
              <a:defRPr/>
            </a:pPr>
            <a:endParaRPr lang="de-CH" sz="2400" dirty="0"/>
          </a:p>
          <a:p>
            <a:pPr marL="698500" indent="-342900" eaLnBrk="1" hangingPunct="1">
              <a:buFont typeface="Wingdings" pitchFamily="2" charset="2"/>
              <a:buChar char="Ø"/>
              <a:defRPr/>
            </a:pPr>
            <a:endParaRPr lang="de-CH" sz="2400" dirty="0"/>
          </a:p>
          <a:p>
            <a:pPr marL="698500" indent="-342900" eaLnBrk="1" hangingPunct="1">
              <a:buFont typeface="Wingdings" pitchFamily="2" charset="2"/>
              <a:buChar char="Ø"/>
              <a:defRPr/>
            </a:pPr>
            <a:endParaRPr lang="de-CH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A67A338-0571-4831-9590-991AC5E937AA}"/>
              </a:ext>
            </a:extLst>
          </p:cNvPr>
          <p:cNvSpPr txBox="1"/>
          <p:nvPr/>
        </p:nvSpPr>
        <p:spPr>
          <a:xfrm>
            <a:off x="812800" y="4519613"/>
            <a:ext cx="7920038" cy="4616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Mittwoch, 28. Februar 24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BCFE922-7688-4B6D-BF6A-547AB1B6237B}"/>
              </a:ext>
            </a:extLst>
          </p:cNvPr>
          <p:cNvSpPr txBox="1"/>
          <p:nvPr/>
        </p:nvSpPr>
        <p:spPr>
          <a:xfrm>
            <a:off x="812800" y="4981575"/>
            <a:ext cx="7934325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Sinnvolle Steuerplanung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DE" sz="2400" dirty="0"/>
              <a:t>Praxisbeispiele</a:t>
            </a:r>
            <a:endParaRPr lang="de-CH" sz="2400" dirty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Fragen / Diskussion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7DE9F44-7FD9-4365-AEC0-2401A71A74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F370618B-FC5E-4444-9EDD-B364A555166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de-CH" altLang="de-DE" sz="8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BDA0285-20F2-46BC-8DDF-029CC21503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17334A-605A-4BE0-845F-5DD8082787E9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Diverse Auslagen / Kosten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7D02CC-E6A5-4A91-A92D-3733CC58D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Bezahlte Unterhaltsleistungen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Siehe Ausführungen zu Formular 2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Vergabungen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Spenden an steuerbefreite JP mit Sitz in der Schweiz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mind. Fr. 100.- / max. 20 % vom Reineinkommen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STV hat bisher gewisse Pauschalen akzeptiert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Krankheits- und Unfallkosten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Kosten müssen 5 % vom Reineinkommen übersteigen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Rechnungsdatum massgebend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Selbstgetragene Kosten relevant (inkl. Zahnarzt, Medi)</a:t>
            </a: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2CFAA19-F089-47B8-BCE1-A979A02C01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8E93E95E-352F-4F5F-8EE7-32085CE1B2E6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de-CH" altLang="de-DE" sz="8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798EACC-C905-4C76-BF58-012F3B06F1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72FF34-5264-40BD-ADBD-08CA95627174}"/>
              </a:ext>
            </a:extLst>
          </p:cNvPr>
          <p:cNvSpPr txBox="1"/>
          <p:nvPr/>
        </p:nvSpPr>
        <p:spPr>
          <a:xfrm>
            <a:off x="871538" y="1045253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Diverse Auslagen / Kosten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10B27AB-A92D-425D-930F-57564586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50" y="1400929"/>
            <a:ext cx="8424862" cy="48320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Krankheits- und Unfallkosten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Abzugsberechtigt sind: Auslagen für Arzt, Zahnarzt, ärztlich verordnete Arznei, Brillen und Kontaktlinsen, Ärztlich verordnete Spital- und Kuraufenthalte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Kostenbeteiligung der Krankenkasse abziehen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Pauschale möglich für Zöliakie-Kranke (Fr. 2’500)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Bei Heimaufenthalt siehe Wegleitung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Behinderungsbedingte Kosten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Pauschalabzüge möglich für: Bezüger von Hilflosenentschädigung, Nierenkranke, Gehörlose, Blinde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Mehr dazu in der Wegleitung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A31F777-AC63-43A9-8DAB-AFBB996E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A9165D70-4C9D-4FFA-8BE5-384CF3BFDCE4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de-CH" altLang="de-DE" sz="8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46815BF-4870-4729-96B6-A6B74D5736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CC16DA-180F-497D-9334-5707376DF231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Berufskosten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50E2BA-E68F-45C9-8F28-7AE55402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3088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Diverse Berufskostenabzüge möglich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220 Arbeitstage pro Jahr (Grundsatz)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Fahrkosten zwischen Wohn –und Arbeitsort </a:t>
            </a:r>
            <a:br>
              <a:rPr lang="de-CH" sz="2400" dirty="0">
                <a:latin typeface="Arial" charset="0"/>
                <a:cs typeface="Arial" charset="0"/>
              </a:rPr>
            </a:br>
            <a:r>
              <a:rPr lang="de-CH" sz="2400" dirty="0">
                <a:latin typeface="Arial" charset="0"/>
                <a:cs typeface="Arial" charset="0"/>
              </a:rPr>
              <a:t>Grundsatz: Immer ÖV, wenn Fahrzeug Fr. 0.70/km</a:t>
            </a:r>
            <a:br>
              <a:rPr lang="de-CH" sz="2400" dirty="0">
                <a:latin typeface="Arial" charset="0"/>
                <a:cs typeface="Arial" charset="0"/>
              </a:rPr>
            </a:br>
            <a:r>
              <a:rPr lang="de-CH" sz="2400" dirty="0">
                <a:latin typeface="Arial" charset="0"/>
                <a:cs typeface="Arial" charset="0"/>
              </a:rPr>
              <a:t>Achtung: seit FABI sind Fahrkosten auf max. 6’700.-/Jahr beim Kanton und neu 3’200.-/Jahr beim Bund beschränkt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Verpflegungsabzug =&gt; Lohnausweis Feld G beachten</a:t>
            </a: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     Max. Fr. 15.- Tag oder Fr. 3’200.- pro Jahr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Auswärtiger Wochenaufenthalt =&gt; siehe Wegleitung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Berufsverbandsbeiträge nicht vergessen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960395E-B2B1-4B89-A2E6-C1EF685CF2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570CEEBF-026A-48A8-948A-659AFC9B437A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de-CH" altLang="de-DE" sz="8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9EC4A10-E444-4D26-82D7-F2676E56A6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315BD6-8D41-4049-AAE8-1F3AB563683D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Berufskosten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C3F949A-A1B1-4233-90F1-6ABAB9F67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628775"/>
            <a:ext cx="8424862" cy="483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Ausbildung / Weiterbildung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Keine Unterscheidung in Aus- und Weiterbildung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Max. Betrag von Fr. 12’000/Jahr (Bund neu Fr. 12’700)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Beteiligung vom Arbeitgeber beachten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1. Ausbildung fällt nicht darunter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Sprachkurse können limitiert berücksichtigt werden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Kein Abzug für Hobbykurse (Kochen, Fitness, etc.)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Nur Abzüge für aktuelle oder zukünftige Beschäftigung (sog. berufsorientiert)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Zeitpunkt des Abzuges: Rechnungsdatum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Bundesbeiträge Subjektfinanzierung sind ebenso zu deklarieren</a:t>
            </a:r>
            <a:endParaRPr lang="de-CH" sz="1000" dirty="0">
              <a:latin typeface="Arial" charset="0"/>
              <a:cs typeface="Arial" charset="0"/>
            </a:endParaRP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513F5BD-5369-4F2C-A274-4F3C452628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B45C03F2-4EE1-43CB-A9D8-851C56F008A6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24</a:t>
            </a:fld>
            <a:endParaRPr lang="de-CH" altLang="de-DE" sz="8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CCBCFA4-C7FA-4F26-8333-739EFF20A5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60883F-57EE-4ADB-80BC-8E7550565E62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Übrige Berufskosten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7A4E241-A08F-41A2-AA08-C7B01D9B2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186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Pauschal 3 % vom Nettolohn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mind. Fr. 2’000 max. Fr. 4’000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Oder effektive Kosten:</a:t>
            </a: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Kosten für Arbeitszimmer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Beispiel: 4.5-Zimmer-Wohnung / Mietzins Fr. 1’400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1790700" algn="ctr"/>
                <a:tab pos="4305300" algn="l"/>
                <a:tab pos="5207000" algn="l"/>
                <a:tab pos="5562600" algn="l"/>
                <a:tab pos="6731000" algn="r"/>
              </a:tabLst>
              <a:defRPr/>
            </a:pPr>
            <a:r>
              <a:rPr lang="de-CH" sz="2400" u="sng" dirty="0">
                <a:latin typeface="Arial" charset="0"/>
                <a:cs typeface="Arial" charset="0"/>
              </a:rPr>
              <a:t>	Mietzins (ohne Nebenkosten)</a:t>
            </a:r>
            <a:r>
              <a:rPr lang="de-CH" sz="2400" dirty="0">
                <a:latin typeface="Arial" charset="0"/>
                <a:cs typeface="Arial" charset="0"/>
              </a:rPr>
              <a:t>	</a:t>
            </a:r>
            <a:r>
              <a:rPr lang="de-CH" sz="2400" u="sng" dirty="0">
                <a:latin typeface="Arial" charset="0"/>
                <a:cs typeface="Arial" charset="0"/>
              </a:rPr>
              <a:t>1’400</a:t>
            </a:r>
            <a:r>
              <a:rPr lang="de-CH" sz="2400" dirty="0">
                <a:latin typeface="Arial" charset="0"/>
                <a:cs typeface="Arial" charset="0"/>
              </a:rPr>
              <a:t>	=	Fr.	 215 / Monat</a:t>
            </a:r>
          </a:p>
          <a:p>
            <a:pPr eaLnBrk="1" hangingPunct="1">
              <a:tabLst>
                <a:tab pos="1790700" algn="ctr"/>
                <a:tab pos="4660900" algn="ctr"/>
                <a:tab pos="5207000" algn="l"/>
                <a:tab pos="5562600" algn="l"/>
                <a:tab pos="69977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Anzahl Zimmer + 2	6.5		Fr.	 2’580 / Jahr</a:t>
            </a:r>
          </a:p>
          <a:p>
            <a:pPr marL="355600" eaLnBrk="1" hangingPunct="1">
              <a:tabLst>
                <a:tab pos="2159000" algn="ctr"/>
                <a:tab pos="4660900" algn="l"/>
                <a:tab pos="4749800" algn="l"/>
                <a:tab pos="63627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Arial" pitchFamily="34" charset="0"/>
              <a:buChar char="•"/>
              <a:tabLst>
                <a:tab pos="1435100" algn="ctr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Kosten Anschaffung PC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Mind. 25 % Privatanteil berücksichtigen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3C3E165-A657-43A3-B7A6-E523E7F935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073E32C3-43AA-4E92-B3B3-CE0D841F9AF8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25</a:t>
            </a:fld>
            <a:endParaRPr lang="de-CH" altLang="de-DE" sz="8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1CAD72B-7439-4CB9-B94E-8E448D09A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F95429-62D1-475C-8C7D-355663D8F16E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Berufskostenabzüge Neuerungen / Covid-19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35F1B5-094C-46B7-9358-3D5119D05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37240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Ab 2022/2023 gelten wieder die «normalen» Abzüge – die Sonderbehandlungen bezgl. Berufskosten und Covid-19 sind gestrichen</a:t>
            </a: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/>
              <a:t>Ab 2022 beträgt der aufzurechnende Betrag für ein privat gefahrenes Geschäftsauto monatlich 0.9% des Kaufpreises. Es erfolgt keine Aufrechnung beim Einkommen und kein Abzug bei den Berufskosten. Die Pflicht zur Deklaration der Anzahl Aussendiensttage entfällt ebenso. </a:t>
            </a:r>
            <a:endParaRPr lang="de-CH" sz="2400" dirty="0">
              <a:latin typeface="Arial" charset="0"/>
              <a:cs typeface="Arial" charset="0"/>
            </a:endParaRP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42FCF14-F8B2-4B9C-9FDA-333039420D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0AE63C7F-9D1D-4408-B60C-918ED152528F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de-CH" altLang="de-DE" sz="8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9810C47-ADAB-40A8-9D1D-3DAD27F419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A8756E-0048-47BB-8BDC-BE791191CC3F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Liegenschaftsverzeichnis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DDF4A06-D1CC-4AFC-8698-C052ABCB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308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Unterhaltkosten (siehe Merkblatt 5)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Effektive Unterhaltskosten oder Pauschalabzug</a:t>
            </a:r>
          </a:p>
          <a:p>
            <a:pPr marL="7239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(bis 10 Jahre 10 % / über 10 Jahre 20 % vom Ertrag)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Jährlicher Wechsel möglich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Wertvermehrende Kosten sind </a:t>
            </a:r>
            <a:r>
              <a:rPr lang="de-CH" sz="2400" b="1" dirty="0">
                <a:latin typeface="Arial" charset="0"/>
                <a:cs typeface="Arial" charset="0"/>
              </a:rPr>
              <a:t>nicht </a:t>
            </a:r>
            <a:r>
              <a:rPr lang="de-CH" sz="2400" dirty="0">
                <a:latin typeface="Arial" charset="0"/>
                <a:cs typeface="Arial" charset="0"/>
              </a:rPr>
              <a:t>abzugsfähig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Werterhaltende Kosten sind abzugsfähig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Bei Sanierungen Aufteilung möglich (z.B. 1/3 und 2/3)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Renovationsarbeiten/Sanierungen auf mehrere Jahre verteilen (Achtung: keine </a:t>
            </a:r>
            <a:r>
              <a:rPr lang="de-CH" sz="2400" dirty="0" err="1">
                <a:latin typeface="Arial" charset="0"/>
                <a:cs typeface="Arial" charset="0"/>
              </a:rPr>
              <a:t>Akontorechnungen</a:t>
            </a:r>
            <a:r>
              <a:rPr lang="de-CH" sz="2400" dirty="0">
                <a:latin typeface="Arial" charset="0"/>
                <a:cs typeface="Arial" charset="0"/>
              </a:rPr>
              <a:t>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Energiesparmassnahmen abzugsfähig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Einlage Erneuerungsfonds abzugsfähig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B966F98-E1FA-475A-BAC4-34B24978F5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C00F2BAF-64B4-4E40-8C12-711D860BC01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de-CH" altLang="de-DE" sz="8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33C454D-E5D2-4802-B1DB-31511A6D0F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1139C1-A589-4FEF-B8E0-6784FC840872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Liegenschaftsverzeichnis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E6A6085-7349-41D8-90F6-F60B634C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772816"/>
            <a:ext cx="8424862" cy="4462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Betriebs- und Verwaltungskosten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Deklaration nicht vergessen, bei Abzug der effektiven Unterhaltskosten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Versicherungsprämien (z.B. GVB, Gebäudehaftpflicht)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Grundgebühren im Zusammenhang mit der Nutzung vom Gebäude (z.B. Kehricht-, Abwassergrundgebühr)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Auslagen für die Vermietung (z.B. Inserate)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In Miethäusern Auslagen für Hauswart (wenn nicht weiterverrechnet an Mieter)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Detailliertere Angaben sind der Wegleitung zu entnehmen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CBBF3D2-D979-4974-B772-43D7863DBE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7DB2C232-3EB6-4AA7-BBAC-523B819C65EC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de-CH" altLang="de-DE" sz="8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D44A660-493C-45CB-B10E-D8706F050A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Formular 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09355D1-7386-44AA-9F29-A05B392FDE2C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Diverse Einnahmen / Beteiligungen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13ABBC-2935-46C6-889F-261A7972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2984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Beteiligungen Personen-, Erben- und Miteigentümergesellschaften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Übertrag der Werte aus separater Steuererklärung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Erbschaften / Schenkungen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Entsprechende Deklaration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Information zur Vermögensentwicklung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Steuerverwaltung prüft separate Besteuerung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20BAF2E-E347-4A04-9B91-40081034FA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C6F48FF2-464A-4223-99A7-D7A0E5BE5800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de-CH" altLang="de-DE" sz="8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43CCF47-068C-4A47-92A2-F3241BAC40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82588"/>
            <a:ext cx="7731125" cy="960437"/>
          </a:xfrm>
        </p:spPr>
        <p:txBody>
          <a:bodyPr/>
          <a:lstStyle/>
          <a:p>
            <a:pPr eaLnBrk="1" hangingPunct="1"/>
            <a:r>
              <a:rPr lang="de-CH" altLang="de-DE"/>
              <a:t>Steueroptimierungsmöglichkeiten auf einen Blick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A0B6D91-2F95-46CB-A44E-6DFEC90C710E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Verschiedene Möglichkeiten</a:t>
            </a:r>
          </a:p>
        </p:txBody>
      </p:sp>
      <p:sp>
        <p:nvSpPr>
          <p:cNvPr id="35845" name="Rechteck 8">
            <a:extLst>
              <a:ext uri="{FF2B5EF4-FFF2-40B4-BE49-F238E27FC236}">
                <a16:creationId xmlns:a16="http://schemas.microsoft.com/office/drawing/2014/main" id="{31CEB6D4-6A98-4CE1-AA30-2729138C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lnSpc>
                <a:spcPct val="120000"/>
              </a:lnSpc>
              <a:spcBef>
                <a:spcPct val="20000"/>
              </a:spcBef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CH" altLang="de-DE" sz="1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Wohnsitz (FABI, Steuerbetrag)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Steuerbegünstigte Vorsorge (Säule 3a)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Einkäufe in die Pensionskasse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Bezug Vorsorgekapital geschickt planen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Indirekte Amortisation Wohneigentum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Steuerbare Vermögenserträge reduzieren (Dividenden)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Lebensversicherungen mit Steuerprivileg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Unterhalt von Liegenschaften planen und zeitlich verteilen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Vermögenswerte übertragen (z.B. an Kinder)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CH" altLang="de-DE" sz="2400" dirty="0"/>
              <a:t>Arbeitspensum reduzieren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2400" dirty="0"/>
              <a:t>Steuererklärung optimal ausfüllen</a:t>
            </a:r>
            <a:endParaRPr lang="de-CH" altLang="de-DE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09C8F30-1828-4F4A-8817-379F09290F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403BB8B6-8576-4428-9398-E47BF076D4D3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de-CH" altLang="de-DE" sz="800"/>
          </a:p>
        </p:txBody>
      </p:sp>
      <p:sp>
        <p:nvSpPr>
          <p:cNvPr id="8195" name="Rectangle 11">
            <a:extLst>
              <a:ext uri="{FF2B5EF4-FFF2-40B4-BE49-F238E27FC236}">
                <a16:creationId xmlns:a16="http://schemas.microsoft.com/office/drawing/2014/main" id="{CC52DB79-F811-4AD5-8F13-7C25A74F57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altLang="de-DE"/>
              <a:t>Vorstellung KIPFER &amp; KIPFER AG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0389AA-5519-4F7B-B94A-807E752FCF84}"/>
              </a:ext>
            </a:extLst>
          </p:cNvPr>
          <p:cNvSpPr txBox="1"/>
          <p:nvPr/>
        </p:nvSpPr>
        <p:spPr>
          <a:xfrm>
            <a:off x="812800" y="2825750"/>
            <a:ext cx="4838700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400" b="1" dirty="0"/>
              <a:t>Finanzplanung / Immobilien</a:t>
            </a:r>
            <a:endParaRPr lang="de-CH" sz="24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96C6F14-4F01-4536-84DB-677911F7B890}"/>
              </a:ext>
            </a:extLst>
          </p:cNvPr>
          <p:cNvSpPr txBox="1"/>
          <p:nvPr/>
        </p:nvSpPr>
        <p:spPr>
          <a:xfrm>
            <a:off x="812800" y="4981575"/>
            <a:ext cx="7488238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DE" dirty="0"/>
              <a:t>Buchhaltungserstellung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DE" dirty="0"/>
              <a:t>Unternehmensberatungen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DE" dirty="0"/>
              <a:t>Firmengründungen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DE" dirty="0"/>
              <a:t>Steuerberatungen</a:t>
            </a:r>
            <a:endParaRPr lang="de-CH" dirty="0"/>
          </a:p>
        </p:txBody>
      </p:sp>
      <p:sp>
        <p:nvSpPr>
          <p:cNvPr id="8198" name="Textfeld 3">
            <a:extLst>
              <a:ext uri="{FF2B5EF4-FFF2-40B4-BE49-F238E27FC236}">
                <a16:creationId xmlns:a16="http://schemas.microsoft.com/office/drawing/2014/main" id="{C55BA6E1-A3E6-45E5-A0F8-B733539BF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68413"/>
            <a:ext cx="4751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800"/>
              <a:t>Kirchgasse 5, 3550 Langnau i.E.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800"/>
              <a:t>Telefon: 034 402 80 80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800"/>
              <a:t>Homepage: www.kipfer-ag.ch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800"/>
              <a:t>Email: patrick.kipfer@kipfer-ag.ch </a:t>
            </a:r>
            <a:endParaRPr lang="de-CH" altLang="de-DE" sz="1800"/>
          </a:p>
        </p:txBody>
      </p:sp>
      <p:sp>
        <p:nvSpPr>
          <p:cNvPr id="8199" name="Rechteck 4">
            <a:extLst>
              <a:ext uri="{FF2B5EF4-FFF2-40B4-BE49-F238E27FC236}">
                <a16:creationId xmlns:a16="http://schemas.microsoft.com/office/drawing/2014/main" id="{DF89E51B-C614-470B-909B-E862CEAB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2877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CH" altLang="de-DE" sz="1800"/>
              <a:t>Immobilienverkauf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DE" altLang="de-DE" sz="1800"/>
              <a:t>Immobilienbewirtschaftung</a:t>
            </a:r>
            <a:endParaRPr lang="de-CH" altLang="de-DE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DE" altLang="de-DE" sz="1800"/>
              <a:t>Finanzielle Pensionsplanung</a:t>
            </a:r>
            <a:endParaRPr lang="de-CH" altLang="de-DE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DE" altLang="de-DE" sz="1800"/>
              <a:t>Finanzplanung</a:t>
            </a:r>
            <a:endParaRPr lang="de-CH" altLang="de-DE" sz="18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35CFCC-1DA3-485A-BB97-A4A62072F57D}"/>
              </a:ext>
            </a:extLst>
          </p:cNvPr>
          <p:cNvSpPr txBox="1"/>
          <p:nvPr/>
        </p:nvSpPr>
        <p:spPr>
          <a:xfrm>
            <a:off x="833438" y="4483100"/>
            <a:ext cx="4818062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400" b="1" dirty="0"/>
              <a:t>Treuhand</a:t>
            </a:r>
            <a:endParaRPr lang="de-CH" sz="2400" b="1" dirty="0"/>
          </a:p>
        </p:txBody>
      </p:sp>
      <p:pic>
        <p:nvPicPr>
          <p:cNvPr id="8201" name="Grafik 2">
            <a:extLst>
              <a:ext uri="{FF2B5EF4-FFF2-40B4-BE49-F238E27FC236}">
                <a16:creationId xmlns:a16="http://schemas.microsoft.com/office/drawing/2014/main" id="{E628AB7A-A0DB-4B1E-98C3-41A3B073C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30513"/>
            <a:ext cx="308133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Grafik 3">
            <a:extLst>
              <a:ext uri="{FF2B5EF4-FFF2-40B4-BE49-F238E27FC236}">
                <a16:creationId xmlns:a16="http://schemas.microsoft.com/office/drawing/2014/main" id="{DDBE3B80-98CC-47E3-B825-AB759CC6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981075"/>
            <a:ext cx="2303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EF1FF7B-4212-4E2A-ABB2-EE9D19726D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19A7F0C4-DDF6-4262-95CE-A6FB715F0358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de-CH" altLang="de-DE" sz="8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3E28E32-AC68-4B00-8549-D93937D9A8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A177AF-0EF5-4D3C-8B8F-765F1CD6CE0D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Verschiedene Möglichkeiten</a:t>
            </a:r>
          </a:p>
        </p:txBody>
      </p:sp>
      <p:sp>
        <p:nvSpPr>
          <p:cNvPr id="34821" name="Rechteck 8">
            <a:extLst>
              <a:ext uri="{FF2B5EF4-FFF2-40B4-BE49-F238E27FC236}">
                <a16:creationId xmlns:a16="http://schemas.microsoft.com/office/drawing/2014/main" id="{83539DE9-A6F3-4A90-951C-182220C2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3940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 err="1">
                <a:latin typeface="Arial" charset="0"/>
                <a:cs typeface="Arial" charset="0"/>
              </a:rPr>
              <a:t>Fringe-Benefits</a:t>
            </a:r>
            <a:r>
              <a:rPr lang="de-DE" sz="2400" dirty="0">
                <a:latin typeface="Arial" charset="0"/>
                <a:cs typeface="Arial" charset="0"/>
              </a:rPr>
              <a:t> (Lohnnebenleistungen) wie: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	</a:t>
            </a:r>
            <a:r>
              <a:rPr lang="de-DE" sz="2400" dirty="0" err="1">
                <a:latin typeface="Arial" charset="0"/>
                <a:cs typeface="Arial" charset="0"/>
              </a:rPr>
              <a:t>Reka</a:t>
            </a:r>
            <a:r>
              <a:rPr lang="de-DE" sz="2400" dirty="0">
                <a:latin typeface="Arial" charset="0"/>
                <a:cs typeface="Arial" charset="0"/>
              </a:rPr>
              <a:t>-Checks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	</a:t>
            </a:r>
            <a:r>
              <a:rPr lang="de-DE" sz="2400" dirty="0" err="1">
                <a:latin typeface="Arial" charset="0"/>
                <a:cs typeface="Arial" charset="0"/>
              </a:rPr>
              <a:t>Natel</a:t>
            </a:r>
            <a:r>
              <a:rPr lang="de-DE" sz="2400" dirty="0">
                <a:latin typeface="Arial" charset="0"/>
                <a:cs typeface="Arial" charset="0"/>
              </a:rPr>
              <a:t> für Privatgebrauch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	Parkplatz am Arbeitsort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	Auto für Privatgebrauch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	</a:t>
            </a:r>
            <a:r>
              <a:rPr lang="de-DE" sz="2400" dirty="0" err="1">
                <a:latin typeface="Arial" charset="0"/>
                <a:cs typeface="Arial" charset="0"/>
              </a:rPr>
              <a:t>Halbtaxabo</a:t>
            </a:r>
            <a:endParaRPr lang="de-DE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	</a:t>
            </a:r>
            <a:r>
              <a:rPr lang="de-DE" sz="2400" dirty="0" err="1">
                <a:latin typeface="Arial" charset="0"/>
                <a:cs typeface="Arial" charset="0"/>
              </a:rPr>
              <a:t>Jahresabo</a:t>
            </a:r>
            <a:r>
              <a:rPr lang="de-DE" sz="2400" dirty="0">
                <a:latin typeface="Arial" charset="0"/>
                <a:cs typeface="Arial" charset="0"/>
              </a:rPr>
              <a:t> Sportvereine (Beitrag bis Fr. 500.-/Jahr)</a:t>
            </a:r>
          </a:p>
          <a:p>
            <a:pPr marL="355600" indent="-355600" eaLnBrk="1" hangingPunct="1">
              <a:buFont typeface="Arial" panose="020B0604020202020204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Beitrag an 2. Säule: Kostenübernahme AG &gt;50% der 	        Beiträge</a:t>
            </a:r>
          </a:p>
          <a:p>
            <a:pPr marL="355600" indent="-355600" eaLnBrk="1" hangingPunct="1">
              <a:buFont typeface="Arial" panose="020B0604020202020204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Geschenk bis zu Fr. 500.-/Ereignis (kein Geld)</a:t>
            </a: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C1D1054-1E17-4026-B227-F8C86FCCE7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93F92B92-F402-4E53-AD94-6902ACDFC4FA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de-CH" altLang="de-DE" sz="8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E75B2D5-5F69-4D7C-94D9-BEAE881865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09404B-36FA-4833-B54C-FE709C1F4DFC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Steuerbelastung Schweiz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47B4CE-D11C-4E91-86A1-5819AFEDA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61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Ehepaar, zwei Kinder, steuerbares Einkommen Fr. 120’000</a:t>
            </a:r>
          </a:p>
        </p:txBody>
      </p:sp>
      <p:graphicFrame>
        <p:nvGraphicFramePr>
          <p:cNvPr id="37894" name="Diagramm 6">
            <a:extLst>
              <a:ext uri="{FF2B5EF4-FFF2-40B4-BE49-F238E27FC236}">
                <a16:creationId xmlns:a16="http://schemas.microsoft.com/office/drawing/2014/main" id="{3DB4F501-0F3E-4BA7-B84D-AE6F7423189C}"/>
              </a:ext>
            </a:extLst>
          </p:cNvPr>
          <p:cNvGraphicFramePr>
            <a:graphicFrameLocks/>
          </p:cNvGraphicFramePr>
          <p:nvPr/>
        </p:nvGraphicFramePr>
        <p:xfrm>
          <a:off x="1425575" y="2371725"/>
          <a:ext cx="629285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291617" imgH="3700593" progId="Excel.Chart.8">
                  <p:embed/>
                </p:oleObj>
              </mc:Choice>
              <mc:Fallback>
                <p:oleObj r:id="rId2" imgW="6291617" imgH="3700593" progId="Excel.Chart.8">
                  <p:embed/>
                  <p:pic>
                    <p:nvPicPr>
                      <p:cNvPr id="0" name="Diagramm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371725"/>
                        <a:ext cx="6292850" cy="370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feld 1">
            <a:extLst>
              <a:ext uri="{FF2B5EF4-FFF2-40B4-BE49-F238E27FC236}">
                <a16:creationId xmlns:a16="http://schemas.microsoft.com/office/drawing/2014/main" id="{ABDB84C7-CEEB-487C-8938-FD59FEDD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884863"/>
            <a:ext cx="41767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900"/>
              <a:t>Steuerbelastung in Fr./Jahr</a:t>
            </a:r>
            <a:endParaRPr lang="de-CH" altLang="de-DE" sz="900"/>
          </a:p>
        </p:txBody>
      </p:sp>
      <p:graphicFrame>
        <p:nvGraphicFramePr>
          <p:cNvPr id="37896" name="Diagramm 9">
            <a:extLst>
              <a:ext uri="{FF2B5EF4-FFF2-40B4-BE49-F238E27FC236}">
                <a16:creationId xmlns:a16="http://schemas.microsoft.com/office/drawing/2014/main" id="{13854EFF-EEA7-4DD2-90B4-114C7F907211}"/>
              </a:ext>
            </a:extLst>
          </p:cNvPr>
          <p:cNvGraphicFramePr>
            <a:graphicFrameLocks/>
          </p:cNvGraphicFramePr>
          <p:nvPr/>
        </p:nvGraphicFramePr>
        <p:xfrm>
          <a:off x="1425575" y="2162175"/>
          <a:ext cx="6348413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46486" imgH="3889585" progId="Excel.Chart.8">
                  <p:embed/>
                </p:oleObj>
              </mc:Choice>
              <mc:Fallback>
                <p:oleObj r:id="rId4" imgW="6346486" imgH="3889585" progId="Excel.Chart.8">
                  <p:embed/>
                  <p:pic>
                    <p:nvPicPr>
                      <p:cNvPr id="0" name="Diagramm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162175"/>
                        <a:ext cx="6348413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2853AA8-2B1F-47BA-851D-942A1A756A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69FBD375-7B83-457F-A72A-9526CD94ED1D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de-CH" altLang="de-DE" sz="8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4FBE36B-4F5F-4739-9064-930C9624D5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030FB15-9EB5-4F6A-8DFA-876FF7EEE2FF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Vorsorgebeiträge 2. Säule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7E5504-A631-4A4D-814F-8AFAF464E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3940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Obligatorische BVG-Beiträge sind bereits im Lohnausweis berücksichtigt (Nettolohn wird versteuert)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BVG-Einkäufe sind zusätzlich abzugsberechtigt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Einkaufsmöglichkeiten berechnet die Pensionskasse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Vorbezüge Wohneigentumsförderungen müssen zuerst zurückbezahlt werden (Rückerstattung der bezahlten Steuern für den Vorbezug beantragen)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Mehr dazu auch am nächsten Seminartag zum</a:t>
            </a:r>
          </a:p>
          <a:p>
            <a:pPr marL="355600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Thema Steuerplanung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170ADFE-0057-4BAB-9EDE-609CBCF94E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B69F0397-416D-49FE-92AC-F4C9F66BEC4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de-CH" altLang="de-DE" sz="8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D80EB3F-E1A2-4A35-AD95-54BC89CB1B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7A567A-5AAD-4C82-A2D7-22D342F3D1A8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Vorsorgebeiträge Säule 3a 2024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2B7637-1D33-494F-9654-3991E5C4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678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Voraussetzung: Erwerbseinkommen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Abzug max. Fr. 7’056.- pro Person/pro Jahr (wie 2023)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Falls nicht BVG-versichert: max. 20 % vom Erwerbseinkommen (höchstens jedoch Fr. 35’280.-)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Ordentlicher Bezug 5 Jahre vor Pensionierung möglich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Mehrere Vorsorgebeziehungen (Einlegerschutz 100’000)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Gestaffelte Auflösung sinnvoll (verschiedene Steuerjahre)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Sämtliche Kapitalauszahlungen in einem Jahr (2. und 3. Säule / Ehemann und Ehefrau) werden zusammengezählt und mit einer Sondersteuer zum Vorsorgetarif besteuert 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Achtung Bemessungslücke beachten (steuerfrei)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35BA6D2-FD95-4AA2-87D7-80E57FFE09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80F36A32-5FEB-43F0-8099-8B75C9396ADB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de-CH" altLang="de-DE" sz="8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4D8309E-2EE6-4901-9703-18DC8767D9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A4BEFE-48E6-446D-BCBC-AC0496BED3EE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Steuerersparnisse Einzahlung Säule 3a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86EF2CF-19DB-4593-8A73-6C148FF7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52783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Ehepaar, zwei Kinder, Wohnort Bern / 2 x Fr. 7’056.-</a:t>
            </a:r>
          </a:p>
          <a:p>
            <a:pPr marL="355600" indent="-355600" eaLnBrk="1" hangingPunct="1">
              <a:buFont typeface="Arial" pitchFamily="34" charset="0"/>
              <a:buChar char="•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Stb. EK	Steuern	Steuern	Ersparnis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	ohne 3a	mit 3a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endParaRPr lang="de-CH" sz="5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	140’000	Fr.	32’927	Fr.	28’085	Fr.	4’842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	120’000	Fr.	26’246	Fr.	21’895	Fr.	4’351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	100’000	Fr.	20’265	Fr.	16’346	Fr.	3’919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	 90’000	Fr.	17’482	Fr.	13’825	Fr.	3’657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	 80’000	Fr.	14’841	Fr.	11’482	Fr.	3’359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	 70’000	Fr.	12’466	Fr.	 9’198	Fr.	3’268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	 60’000	Fr.	10’124	Fr. 	7’253	Fr.	2’871</a:t>
            </a:r>
          </a:p>
          <a:p>
            <a:pPr eaLnBrk="1" hangingPunct="1">
              <a:tabLst>
                <a:tab pos="901700" algn="dec"/>
                <a:tab pos="1968500" algn="l"/>
                <a:tab pos="2870200" algn="dec"/>
                <a:tab pos="3949700" algn="l"/>
                <a:tab pos="4838700" algn="dec"/>
                <a:tab pos="5740400" algn="l"/>
                <a:tab pos="66421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Fr.	 50’000	Fr.	 8’053	Fr.	 5’348	Fr.	2’705</a:t>
            </a:r>
          </a:p>
          <a:p>
            <a:pPr marL="355600" indent="-355600" eaLnBrk="1" hangingPunct="1">
              <a:buFont typeface="Wingdings" pitchFamily="2" charset="2"/>
              <a:buChar char="Ø"/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F7FF421-E23C-4B2D-8E45-756E34D1DD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A12E87BF-9AA2-43D4-8226-CE2A10D78F3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de-CH" altLang="de-DE" sz="8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3872820-03E5-499F-8A0F-D6C759921E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44EF5B-665E-4F49-9060-342C72709276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Säule 3a: Wirkung des Zinses (festverzinslich)</a:t>
            </a:r>
            <a:r>
              <a:rPr lang="de-CH" sz="1000" b="1" dirty="0"/>
              <a:t>Stand 08.01.2024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F639FB-10D2-4DBA-B335-A5BE2717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700213"/>
            <a:ext cx="8424862" cy="46166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Ehepaar, 20 Jahre Einzahlung Säule 3a, je Fr. 7’056.-/Jahr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5029200" algn="l"/>
                <a:tab pos="5918200" algn="dec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lvl="3" eaLnBrk="1" hangingPunct="1">
              <a:tabLst>
                <a:tab pos="901700" algn="dec"/>
                <a:tab pos="2336800" algn="l"/>
                <a:tab pos="3225800" algn="dec"/>
                <a:tab pos="3949700" algn="l"/>
                <a:tab pos="4127500" algn="l"/>
                <a:tab pos="59182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	Zinssatz		Kapital inkl. Zins und</a:t>
            </a:r>
          </a:p>
          <a:p>
            <a:pPr lvl="3" eaLnBrk="1" hangingPunct="1">
              <a:tabLst>
                <a:tab pos="901700" algn="dec"/>
                <a:tab pos="2336800" algn="l"/>
                <a:tab pos="3225800" algn="dec"/>
                <a:tab pos="3949700" algn="l"/>
                <a:tab pos="4127500" algn="l"/>
                <a:tab pos="59182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			Zinseszins nach 20 Jahren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3949700" algn="l"/>
                <a:tab pos="5918200" algn="dec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4127500" algn="l"/>
                <a:tab pos="52070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Bank CIC AG	1.4 %		Fr.	 323’127.45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4127500" algn="l"/>
                <a:tab pos="5207000" algn="dec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WIR-Bank	1.25 %	Fr. 	318‘408.75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4127500" algn="l"/>
                <a:tab pos="5207000" algn="dec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Raiffeisen 	1.2</a:t>
            </a:r>
            <a:r>
              <a:rPr lang="de-CH" sz="2400" dirty="0">
                <a:latin typeface="Arial" charset="0"/>
                <a:cs typeface="Arial" charset="0"/>
              </a:rPr>
              <a:t> %		Fr.	 316’854.80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4127500" algn="l"/>
                <a:tab pos="5207000" algn="dec"/>
              </a:tabLst>
              <a:defRPr/>
            </a:pPr>
            <a:r>
              <a:rPr lang="de-DE" sz="2400" dirty="0">
                <a:latin typeface="Arial" charset="0"/>
                <a:cs typeface="Arial" charset="0"/>
              </a:rPr>
              <a:t>Aargauische KB	1.2 % 		Fr. 	</a:t>
            </a:r>
            <a:r>
              <a:rPr lang="de-CH" sz="2400" dirty="0">
                <a:latin typeface="Arial" charset="0"/>
                <a:cs typeface="Arial" charset="0"/>
              </a:rPr>
              <a:t>316’854.80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4127500" algn="l"/>
                <a:tab pos="52070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Migros Bank	1.1 %		Fr. 	313’775.00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4127500" algn="l"/>
                <a:tab pos="52070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BEKB/</a:t>
            </a:r>
            <a:r>
              <a:rPr lang="de-CH" sz="2400" dirty="0" err="1">
                <a:latin typeface="Arial" charset="0"/>
                <a:cs typeface="Arial" charset="0"/>
              </a:rPr>
              <a:t>Postfinan</a:t>
            </a:r>
            <a:r>
              <a:rPr lang="de-CH" sz="2400" dirty="0">
                <a:latin typeface="Arial" charset="0"/>
                <a:cs typeface="Arial" charset="0"/>
              </a:rPr>
              <a:t>.	1.0 %		Fr. 	310’732.20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4127500" algn="l"/>
                <a:tab pos="52070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CS		0.8 % 		Fr.	 304’755.75</a:t>
            </a:r>
          </a:p>
          <a:p>
            <a:pPr eaLnBrk="1" hangingPunct="1">
              <a:tabLst>
                <a:tab pos="901700" algn="dec"/>
                <a:tab pos="2336800" algn="l"/>
                <a:tab pos="3225800" algn="dec"/>
                <a:tab pos="4127500" algn="l"/>
                <a:tab pos="5207000" algn="dec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Alternative Bank	0.7 %		Fr. 	301’821.25</a:t>
            </a:r>
            <a:endParaRPr lang="de-DE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AA362EE-BCC2-48E6-A898-4F62031F90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30B6DADC-1087-45AB-A6B4-720677BEA242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36</a:t>
            </a:fld>
            <a:endParaRPr lang="de-CH" altLang="de-DE" sz="8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724CE23-D956-4CAE-B56A-78E05990A0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A35428-5241-493D-8630-580EF0DED120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Rückzahlung Hypothek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EE9F2DF-8B6E-4A62-A93C-D1C79654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614488"/>
            <a:ext cx="8424863" cy="4554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Oft stellt sich die Frage, ob man die Hypothek zurückzahlen soll (evtl. auch nur teilweise).</a:t>
            </a: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Dazu vergleicht man den Ertrag der Geldanlage mit den Zinskosten der Hypothek.</a:t>
            </a: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Grundsätzlich kann man aus dieser Gegenüberstellung folgende Tendenz ableiten:</a:t>
            </a: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Ertrag der Anlage </a:t>
            </a:r>
            <a:r>
              <a:rPr lang="de-CH" sz="2400" b="1" dirty="0">
                <a:latin typeface="Arial" charset="0"/>
                <a:cs typeface="Arial" charset="0"/>
              </a:rPr>
              <a:t>ist höher </a:t>
            </a:r>
            <a:r>
              <a:rPr lang="de-CH" sz="2400" dirty="0">
                <a:latin typeface="Arial" charset="0"/>
                <a:cs typeface="Arial" charset="0"/>
              </a:rPr>
              <a:t>als die Zinskosten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keine Rückzahlung der Hypothek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Ertrag der Anlage </a:t>
            </a:r>
            <a:r>
              <a:rPr lang="de-CH" sz="2400" b="1" dirty="0">
                <a:latin typeface="Arial" charset="0"/>
                <a:cs typeface="Arial" charset="0"/>
              </a:rPr>
              <a:t>ist tiefer </a:t>
            </a:r>
            <a:r>
              <a:rPr lang="de-CH" sz="2400" dirty="0">
                <a:latin typeface="Arial" charset="0"/>
                <a:cs typeface="Arial" charset="0"/>
              </a:rPr>
              <a:t>als die Zinskosten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Rückzahlung der Hypothek sinnvoll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13FC25A-416A-44E0-A316-07A87BFF16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6F6C4139-C213-41E5-9175-702BA032002E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37</a:t>
            </a:fld>
            <a:endParaRPr lang="de-CH" altLang="de-DE" sz="8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835860B-D9B1-4FDD-8B16-9B5E4491BE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DDB7DE-044B-4756-9A78-84ED799FC726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Direkte oder indirekte Amortisation der Hypothek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9F00DC-32A9-4A8B-98E9-27BE453F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1804988"/>
            <a:ext cx="8424863" cy="984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Fallbeispiel: 400’000 Schulden, 1.5 % Hypothekarzins, Grenzsteuersatz 25%, Zins Säule 3a 0.75 %</a:t>
            </a:r>
            <a:endParaRPr lang="de-CH" sz="1000" dirty="0">
              <a:latin typeface="Arial" charset="0"/>
              <a:cs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F80B3AE-FAA9-4BC9-B1CB-67372942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3422650"/>
            <a:ext cx="8424862" cy="3724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Situation nach 10 Jahren (6’000 Amortisation/Jahr):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Hypothek neu		Fr.	340’000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Amortisation		Fr.	60’000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Schuldzinsen		Fr.	55’950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u="sng" dirty="0">
                <a:latin typeface="Arial" charset="0"/>
                <a:cs typeface="Arial" charset="0"/>
              </a:rPr>
              <a:t>Steuerersparnis	-	Fr.	13’988</a:t>
            </a:r>
            <a:r>
              <a:rPr lang="de-CH" sz="2400" dirty="0">
                <a:latin typeface="Arial" charset="0"/>
                <a:cs typeface="Arial" charset="0"/>
              </a:rPr>
              <a:t>	durch Schuldzinsen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Gesamtkosten		Fr.	41’962</a:t>
            </a: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2B8BB61-2ADA-4B15-BD55-C65E206689B6}"/>
              </a:ext>
            </a:extLst>
          </p:cNvPr>
          <p:cNvSpPr txBox="1"/>
          <p:nvPr/>
        </p:nvSpPr>
        <p:spPr>
          <a:xfrm>
            <a:off x="827088" y="2960688"/>
            <a:ext cx="7920037" cy="4619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Direkte Amortisation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5629261-D3CB-4D73-9019-1896D9AE0C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2E28E0C6-32C5-4A1B-9AC2-2DEBD6E6A9F2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de-CH" altLang="de-DE" sz="8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8AE4C52-C566-450A-956C-2B36781436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Steueroptimierungsmöglichkeiten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0D6635-1812-467E-B620-6A2BF4058880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Indirekte Amortisation der Hypothek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072F5E-7654-45B1-98B9-2C5D8224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83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Situation nach 10 Jahren: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Hypothek 		Fr.	400’000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Säule 3a		Fr.	60’000	Einzahlungen</a:t>
            </a:r>
          </a:p>
          <a:p>
            <a:pPr eaLnBrk="1" hangingPunct="1">
              <a:tabLst>
                <a:tab pos="2692400" algn="l"/>
                <a:tab pos="4305300" algn="r"/>
                <a:tab pos="46609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Schuldzinsen	Fr.	60’000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Steuerersparnis	-	Fr.	15’000	durch Schuldzinsen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Steuerersparnis	-	Fr.	15’000	durch Einzahlung 3a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Zinsen Konto 3a	-	Fr.	2’066	steuerfrei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u="sng" dirty="0">
                <a:latin typeface="Arial" charset="0"/>
                <a:cs typeface="Arial" charset="0"/>
              </a:rPr>
              <a:t>Sondersteuer	+	Fr.	2’135</a:t>
            </a:r>
            <a:r>
              <a:rPr lang="de-CH" sz="2400" dirty="0">
                <a:latin typeface="Arial" charset="0"/>
                <a:cs typeface="Arial" charset="0"/>
              </a:rPr>
              <a:t>	Auszahlung Säule 3a</a:t>
            </a:r>
          </a:p>
          <a:p>
            <a:pPr eaLnBrk="1" hangingPunct="1">
              <a:tabLst>
                <a:tab pos="2781300" algn="r"/>
                <a:tab pos="2870200" algn="l"/>
                <a:tab pos="4483100" algn="r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Gesamtkosten		Fr.	30’069</a:t>
            </a:r>
            <a:r>
              <a:rPr lang="de-CH" sz="2400" dirty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9017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A494FC3-9725-4A49-A1C8-C6553EF8ED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003E8EAF-D2CD-480F-9C41-EDE0A274B80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de-CH" altLang="de-DE" sz="8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1B2B5D2-0D7A-4D49-B696-FA4B6BAE1E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Aktuelle Steuerlage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07D874D-DEA1-486D-9EC2-BC11EC8E1579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Diese steuerlichen Änderung erwarten uns 2017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F8AE831-1CCA-47A3-967A-0A3B7E232695}"/>
              </a:ext>
            </a:extLst>
          </p:cNvPr>
          <p:cNvSpPr/>
          <p:nvPr/>
        </p:nvSpPr>
        <p:spPr>
          <a:xfrm>
            <a:off x="827088" y="1989138"/>
            <a:ext cx="7920037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Fahrkosten zum Arbeitsplatz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Begrenzung der Fahrkostenabzüge  ab 01.01.2016 auf Fr. 3’000/6’700 (Bund/Kanton)</a:t>
            </a:r>
          </a:p>
          <a:p>
            <a:pPr marL="342900" indent="-342900" eaLnBrk="1" hangingPunct="1">
              <a:buFont typeface="Arial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Abzug Weiterbildungs-  und Ausbildungskosten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solidFill>
                  <a:srgbClr val="000000"/>
                </a:solidFill>
                <a:latin typeface="Arial" charset="0"/>
                <a:cs typeface="Arial" charset="0"/>
              </a:rPr>
              <a:t>Unterscheidung ist nicht mehr relevant!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solidFill>
                  <a:srgbClr val="000000"/>
                </a:solidFill>
                <a:latin typeface="Arial" charset="0"/>
                <a:cs typeface="Arial" charset="0"/>
              </a:rPr>
              <a:t>Maximalabzug Fr. 12’000.-/Jahr. 1. Ausbildung wie bisher 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Voraussetzung: für aktuelle oder geplante berufliche Tätigkeit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Rechnungsdatum relevant</a:t>
            </a:r>
            <a:endParaRPr lang="de-CH" sz="2400" dirty="0">
              <a:latin typeface="Arial" charset="0"/>
              <a:cs typeface="Arial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498C336E-6B31-469B-AE65-E6A90586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52513"/>
            <a:ext cx="8135938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9DC5CE0-6216-4F1F-82C1-D1F280CA82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DDA8AFCC-E661-4134-A4A8-0069139632B6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de-CH" altLang="de-DE" sz="800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616F47F-7702-40C4-A5D3-6873ABC1DC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altLang="de-DE"/>
              <a:t>Weshalb Steuern?</a:t>
            </a: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9011DF33-3CFF-433D-A576-3387B2C30EE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71538" y="3693669"/>
            <a:ext cx="4092575" cy="2447925"/>
          </a:xfrm>
        </p:spPr>
        <p:txBody>
          <a:bodyPr/>
          <a:lstStyle/>
          <a:p>
            <a:pPr marL="0" indent="0">
              <a:tabLst>
                <a:tab pos="901700" algn="r"/>
                <a:tab pos="1079500" algn="l"/>
                <a:tab pos="5207000" algn="r"/>
                <a:tab pos="5384800" algn="l"/>
              </a:tabLst>
            </a:pPr>
            <a:r>
              <a:rPr lang="de-CH" altLang="de-DE" sz="2400" dirty="0"/>
              <a:t>	32.5 %	Bildung</a:t>
            </a:r>
          </a:p>
          <a:p>
            <a:pPr marL="0" indent="0">
              <a:tabLst>
                <a:tab pos="901700" algn="r"/>
                <a:tab pos="1079500" algn="l"/>
                <a:tab pos="5207000" algn="r"/>
                <a:tab pos="5384800" algn="l"/>
              </a:tabLst>
            </a:pPr>
            <a:r>
              <a:rPr lang="de-CH" altLang="de-DE" sz="2400" dirty="0"/>
              <a:t>	21.8 %	Soziale Wohlfahrt</a:t>
            </a:r>
          </a:p>
          <a:p>
            <a:pPr marL="0" indent="0">
              <a:tabLst>
                <a:tab pos="901700" algn="r"/>
                <a:tab pos="1079500" algn="l"/>
                <a:tab pos="5207000" algn="r"/>
                <a:tab pos="5384800" algn="l"/>
              </a:tabLst>
            </a:pPr>
            <a:r>
              <a:rPr lang="de-CH" altLang="de-DE" sz="2400" dirty="0"/>
              <a:t>14.5 %	Gesundheit</a:t>
            </a:r>
          </a:p>
          <a:p>
            <a:pPr marL="0" indent="0">
              <a:tabLst>
                <a:tab pos="901700" algn="r"/>
                <a:tab pos="1079500" algn="l"/>
                <a:tab pos="5207000" algn="r"/>
                <a:tab pos="5384800" algn="l"/>
              </a:tabLst>
            </a:pPr>
            <a:r>
              <a:rPr lang="de-CH" altLang="de-DE" sz="2400" dirty="0"/>
              <a:t>	5.8 %	Verkehr</a:t>
            </a:r>
          </a:p>
          <a:p>
            <a:pPr marL="0" indent="0">
              <a:tabLst>
                <a:tab pos="901700" algn="r"/>
                <a:tab pos="1079500" algn="l"/>
                <a:tab pos="5207000" algn="r"/>
                <a:tab pos="5384800" algn="l"/>
              </a:tabLst>
            </a:pPr>
            <a:r>
              <a:rPr lang="de-CH" altLang="de-DE" sz="2400" dirty="0"/>
              <a:t>	8.8 %	Öffentliche Sicherheit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EEE8EAF-F4F2-4AF2-A3AE-7E7B48EC9918}"/>
              </a:ext>
            </a:extLst>
          </p:cNvPr>
          <p:cNvSpPr txBox="1"/>
          <p:nvPr/>
        </p:nvSpPr>
        <p:spPr>
          <a:xfrm>
            <a:off x="871538" y="1125390"/>
            <a:ext cx="7920037" cy="12001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Steuereinnahmen bilden die finanzielle Grundlage  für Bund, Kanton und Gemeinde zur Erfüllung ihrer vom Volk übertragenen öffentlichen Aufgaben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B1AFCE-1156-4E77-AC68-763321AD94D2}"/>
              </a:ext>
            </a:extLst>
          </p:cNvPr>
          <p:cNvSpPr txBox="1"/>
          <p:nvPr/>
        </p:nvSpPr>
        <p:spPr>
          <a:xfrm>
            <a:off x="792162" y="2409440"/>
            <a:ext cx="7559675" cy="120032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dirty="0"/>
              <a:t>Einnahmen 2022 13.0 Mia. / Verteilung der Ausgaben 2022 vom Kanton Bern (Ausgabentotal von 12.7 Mia./1991: 5.8 Mia.):</a:t>
            </a:r>
          </a:p>
        </p:txBody>
      </p:sp>
      <p:sp>
        <p:nvSpPr>
          <p:cNvPr id="9223" name="Rectangle 9">
            <a:extLst>
              <a:ext uri="{FF2B5EF4-FFF2-40B4-BE49-F238E27FC236}">
                <a16:creationId xmlns:a16="http://schemas.microsoft.com/office/drawing/2014/main" id="{0552EA58-54A6-499D-8815-EBFFED77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1" y="3693668"/>
            <a:ext cx="4357629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ct val="20000"/>
              </a:spcBef>
              <a:tabLst>
                <a:tab pos="901700" algn="r"/>
                <a:tab pos="1079500" algn="l"/>
                <a:tab pos="5207000" algn="r"/>
                <a:tab pos="538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tabLst>
                <a:tab pos="901700" algn="r"/>
                <a:tab pos="1079500" algn="l"/>
                <a:tab pos="5207000" algn="r"/>
                <a:tab pos="538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tabLst>
                <a:tab pos="901700" algn="r"/>
                <a:tab pos="1079500" algn="l"/>
                <a:tab pos="5207000" algn="r"/>
                <a:tab pos="538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901700" algn="r"/>
                <a:tab pos="1079500" algn="l"/>
                <a:tab pos="5207000" algn="r"/>
                <a:tab pos="538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901700" algn="r"/>
                <a:tab pos="1079500" algn="l"/>
                <a:tab pos="5207000" algn="r"/>
                <a:tab pos="538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901700" algn="r"/>
                <a:tab pos="1079500" algn="l"/>
                <a:tab pos="5207000" algn="r"/>
                <a:tab pos="538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901700" algn="r"/>
                <a:tab pos="1079500" algn="l"/>
                <a:tab pos="5207000" algn="r"/>
                <a:tab pos="538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901700" algn="r"/>
                <a:tab pos="1079500" algn="l"/>
                <a:tab pos="5207000" algn="r"/>
                <a:tab pos="538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901700" algn="r"/>
                <a:tab pos="1079500" algn="l"/>
                <a:tab pos="5207000" algn="r"/>
                <a:tab pos="538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400" dirty="0"/>
              <a:t>	6.6 %	Volkswirtschaft</a:t>
            </a:r>
          </a:p>
          <a:p>
            <a:r>
              <a:rPr lang="de-CH" altLang="de-DE" sz="2400" dirty="0"/>
              <a:t>	4.3 %	Verwaltung</a:t>
            </a:r>
          </a:p>
          <a:p>
            <a:r>
              <a:rPr lang="de-CH" altLang="de-DE" sz="2400" dirty="0"/>
              <a:t>	2.9 %	Finanzen / Steuern</a:t>
            </a:r>
          </a:p>
          <a:p>
            <a:r>
              <a:rPr lang="de-CH" altLang="de-DE" sz="2400" dirty="0"/>
              <a:t>	1.7 %	Kultur / Freizeit</a:t>
            </a:r>
          </a:p>
          <a:p>
            <a:r>
              <a:rPr lang="de-CH" altLang="de-DE" sz="2400" dirty="0"/>
              <a:t>	1.1 %	Umwelt/Raumordnung</a:t>
            </a:r>
          </a:p>
          <a:p>
            <a:r>
              <a:rPr lang="de-CH" altLang="de-DE" sz="2400" dirty="0"/>
              <a:t>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79CF194-E6EC-428E-B6EF-BB52F08A2B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4F0D64CC-8D8D-4549-A70B-5606C7014D9A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de-CH" altLang="de-DE" sz="8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D3FCD82-D819-4841-ADA3-C774173916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Ausblick Steuererklärung 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02833E-1A50-42B5-974F-FE9195E2D48E}"/>
              </a:ext>
            </a:extLst>
          </p:cNvPr>
          <p:cNvSpPr txBox="1"/>
          <p:nvPr/>
        </p:nvSpPr>
        <p:spPr>
          <a:xfrm>
            <a:off x="827088" y="921544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Änderungen Steuererklärung 2024 und Folgejahre</a:t>
            </a:r>
          </a:p>
        </p:txBody>
      </p:sp>
      <p:sp>
        <p:nvSpPr>
          <p:cNvPr id="47109" name="Rechteck 1">
            <a:extLst>
              <a:ext uri="{FF2B5EF4-FFF2-40B4-BE49-F238E27FC236}">
                <a16:creationId xmlns:a16="http://schemas.microsoft.com/office/drawing/2014/main" id="{8276B2FC-78BD-49F4-A9FA-0A0799DC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30144"/>
            <a:ext cx="79200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de-CH" altLang="de-DE" sz="2400" dirty="0"/>
              <a:t>Ab Steuerjahr 2024 werden verschiedene Abzüge beim Kanton/Bund angepasst (Ausgleich kalte Progression)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Allg. Abzug Kanton neu 5’300 (vorher 5’200)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Abzug für Verheiratete neu 5’300/2’800 (vorher 5’200/2’700)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Kinderabzug neu 8’300/6’700 (vorher 8’000/6’600)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Allgemeiner Kinderabzug bei Alleinstehenden neu Fr. 1’300 (vorher 1’200)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 err="1"/>
              <a:t>Zweiverdienerabzug</a:t>
            </a:r>
            <a:r>
              <a:rPr lang="de-CH" altLang="de-DE" sz="2400" dirty="0"/>
              <a:t> neu max. 9’500/13’900 (vorher 9’300/13’600)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Kinderdrittbetreuung 16’000/25’500 (vorher  12’000/25’000)</a:t>
            </a:r>
          </a:p>
          <a:p>
            <a:pPr marL="400050" lvl="1" indent="0" eaLnBrk="1" hangingPunct="1">
              <a:lnSpc>
                <a:spcPct val="100000"/>
              </a:lnSpc>
              <a:buNone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endParaRPr lang="de-CH" altLang="de-DE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79CF194-E6EC-428E-B6EF-BB52F08A2B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4F0D64CC-8D8D-4549-A70B-5606C7014D9A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de-CH" altLang="de-DE" sz="8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D3FCD82-D819-4841-ADA3-C774173916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Ausblick Steuererklärung 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02833E-1A50-42B5-974F-FE9195E2D48E}"/>
              </a:ext>
            </a:extLst>
          </p:cNvPr>
          <p:cNvSpPr txBox="1"/>
          <p:nvPr/>
        </p:nvSpPr>
        <p:spPr>
          <a:xfrm>
            <a:off x="827088" y="921544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Änderungen Steuererklärung 2024 und Folgejahre</a:t>
            </a:r>
          </a:p>
        </p:txBody>
      </p:sp>
      <p:sp>
        <p:nvSpPr>
          <p:cNvPr id="47109" name="Rechteck 1">
            <a:extLst>
              <a:ext uri="{FF2B5EF4-FFF2-40B4-BE49-F238E27FC236}">
                <a16:creationId xmlns:a16="http://schemas.microsoft.com/office/drawing/2014/main" id="{8276B2FC-78BD-49F4-A9FA-0A0799DC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30144"/>
            <a:ext cx="79200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CH" altLang="de-DE" sz="2400" dirty="0"/>
              <a:t>Ab Steuerjahr 2024 werden verschiedene Abzüge beim Kanton/Bund angepasst 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Versicherungsabzug KK neu für Alleinstehende 2’450/3’600 (vorher 2’400/3’500)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Ausbildungskosten Kinder Kanton 6’400 (alt 6’200)  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Berufskosten Fahrkosten neu 7’000/3’200 (vorher 6’700/3’200)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Berufsorientierte Weiterbildung neu 12’500/12’900 (vorher 12’000/12’700)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Unterstützungsabzug neu 4’800/6’700 (vorher 4’600/6’600)</a:t>
            </a:r>
          </a:p>
          <a:p>
            <a:pPr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39750" algn="l"/>
                <a:tab pos="1790700" algn="l"/>
                <a:tab pos="2514600" algn="l"/>
                <a:tab pos="4660900" algn="l"/>
                <a:tab pos="4749800" algn="l"/>
              </a:tabLst>
            </a:pPr>
            <a:r>
              <a:rPr lang="de-CH" altLang="de-DE" sz="2400" dirty="0"/>
              <a:t>Vermögensfreigrenze beträgt neu Fr. 100’000 (vorher 97’000)</a:t>
            </a:r>
          </a:p>
        </p:txBody>
      </p:sp>
    </p:spTree>
    <p:extLst>
      <p:ext uri="{BB962C8B-B14F-4D97-AF65-F5344CB8AC3E}">
        <p14:creationId xmlns:p14="http://schemas.microsoft.com/office/powerpoint/2010/main" val="1191808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79CF194-E6EC-428E-B6EF-BB52F08A2B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4F0D64CC-8D8D-4549-A70B-5606C7014D9A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de-CH" altLang="de-DE" sz="8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D3FCD82-D819-4841-ADA3-C774173916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Ausblick Steuererklärung 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02833E-1A50-42B5-974F-FE9195E2D48E}"/>
              </a:ext>
            </a:extLst>
          </p:cNvPr>
          <p:cNvSpPr txBox="1"/>
          <p:nvPr/>
        </p:nvSpPr>
        <p:spPr>
          <a:xfrm>
            <a:off x="827088" y="921544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PV/Solarthermie ab 2024</a:t>
            </a:r>
          </a:p>
        </p:txBody>
      </p:sp>
      <p:sp>
        <p:nvSpPr>
          <p:cNvPr id="47109" name="Rechteck 1">
            <a:extLst>
              <a:ext uri="{FF2B5EF4-FFF2-40B4-BE49-F238E27FC236}">
                <a16:creationId xmlns:a16="http://schemas.microsoft.com/office/drawing/2014/main" id="{8276B2FC-78BD-49F4-A9FA-0A0799DC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30144"/>
            <a:ext cx="79200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tabLst>
                <a:tab pos="1790700" algn="l"/>
                <a:tab pos="2514600" algn="l"/>
                <a:tab pos="4660900" algn="l"/>
                <a:tab pos="4749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1790700" algn="l"/>
                <a:tab pos="2514600" algn="l"/>
                <a:tab pos="4660900" algn="l"/>
                <a:tab pos="4749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e-CH" altLang="de-DE" sz="2400" dirty="0"/>
              <a:t>PV-Anlagen sind ab 2024 bewegliches Vermögen (nicht mehr zum amtl. Wert gehörend, kein Eigenmietwert mehr)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CH" altLang="de-DE" sz="2400" dirty="0">
                <a:sym typeface="Wingdings" panose="05000000000000000000" pitchFamily="2" charset="2"/>
              </a:rPr>
              <a:t>Amtliche Werte ab 2024 prüfen, da Reduktion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CH" altLang="de-DE" sz="2400" dirty="0">
                <a:sym typeface="Wingdings" panose="05000000000000000000" pitchFamily="2" charset="2"/>
              </a:rPr>
              <a:t>Solarthermieanlagen: Eigenes Meldeverfahren beachten (Frist bis 31.03.2024)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CH" altLang="de-DE" sz="2400" dirty="0">
                <a:sym typeface="Wingdings" panose="05000000000000000000" pitchFamily="2" charset="2"/>
              </a:rPr>
              <a:t>PV-Stromerzeugung auf Nettoprinzip gewechselt (Eigenverbrauch muss nicht versteuert werden, Vergütung von Stromabnehmer jedoch schon)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CH" altLang="de-DE" sz="2400" dirty="0">
                <a:sym typeface="Wingdings" panose="05000000000000000000" pitchFamily="2" charset="2"/>
              </a:rPr>
              <a:t>Anlagen bis 10 kW/h pro Jahr unterliegen nicht mehr der Besteuerung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CH" altLang="de-DE" sz="2400" dirty="0">
                <a:sym typeface="Wingdings" panose="05000000000000000000" pitchFamily="2" charset="2"/>
              </a:rPr>
              <a:t>PV und Solarthermieanlagen auch im Rahmen eines Neubaus abziehbar! </a:t>
            </a:r>
            <a:r>
              <a:rPr lang="de-CH" altLang="de-DE" sz="2400" dirty="0" err="1">
                <a:sym typeface="Wingdings" panose="05000000000000000000" pitchFamily="2" charset="2"/>
              </a:rPr>
              <a:t>Rg</a:t>
            </a:r>
            <a:r>
              <a:rPr lang="de-CH" altLang="de-DE" sz="2400" dirty="0">
                <a:sym typeface="Wingdings" panose="05000000000000000000" pitchFamily="2" charset="2"/>
              </a:rPr>
              <a:t>-Stellung  </a:t>
            </a:r>
            <a:r>
              <a:rPr lang="de-CH" altLang="de-DE" sz="2400">
                <a:sym typeface="Wingdings" panose="05000000000000000000" pitchFamily="2" charset="2"/>
              </a:rPr>
              <a:t>zwingend 2024</a:t>
            </a:r>
            <a:endParaRPr lang="de-CH" altLang="de-DE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2452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A88F5B3-041A-4D7A-885E-E92BB160DC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380F92F3-9E1A-46FE-BE44-60457B4C4BF9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43</a:t>
            </a:fld>
            <a:endParaRPr lang="de-CH" altLang="de-DE" sz="8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DAB0326-5360-4B03-8390-A12CEDBF77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GRATULATION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E3F72D-3339-4589-89D3-0B8F254526C7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Steuererklärung 2023 fast fertig ausgefüllt…</a:t>
            </a:r>
          </a:p>
        </p:txBody>
      </p:sp>
      <p:pic>
        <p:nvPicPr>
          <p:cNvPr id="48133" name="Picture 2" descr="C:\Dokumente und Einstellungen\sandra.bieri\Lokale Einstellungen\Temporary Internet Files\Content.IE5\HFT3OFKT\MC900389194[1].wmf">
            <a:extLst>
              <a:ext uri="{FF2B5EF4-FFF2-40B4-BE49-F238E27FC236}">
                <a16:creationId xmlns:a16="http://schemas.microsoft.com/office/drawing/2014/main" id="{3A57BF55-5EA4-47AD-A889-44D7A5DD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989138"/>
            <a:ext cx="296068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C6C4929-655D-4C07-B16F-A7CDBF8B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75" y="4868863"/>
            <a:ext cx="3778250" cy="61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algn="r"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…aber nicht vergessen…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1133F8A-4B90-4217-A285-99EE7AB059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3F67D228-9EDC-427C-B9D1-38F05A07CD11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44</a:t>
            </a:fld>
            <a:endParaRPr lang="de-CH" altLang="de-DE" sz="8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0D71476-1C37-41BA-9460-94CA737EBB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Nicht vergessen…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FC4F48F-1640-4642-97B6-1B899C50C65E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Definitive Veranlagung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4F66521-B61B-4FE4-A387-103F14CE4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39385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STV kontrolliert Steuererklärung und nimmt allenfalls Änderungen / Korrekturen vor</a:t>
            </a: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Definitive Veranlagung =&gt; Versand an Steuerpflichtigen</a:t>
            </a: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b="1" dirty="0">
                <a:latin typeface="Arial" charset="0"/>
                <a:cs typeface="Arial" charset="0"/>
              </a:rPr>
              <a:t>Kontrolle der definitiven Veranlagung </a:t>
            </a:r>
            <a:r>
              <a:rPr lang="de-CH" sz="2400" dirty="0">
                <a:latin typeface="Arial" charset="0"/>
                <a:cs typeface="Arial" charset="0"/>
              </a:rPr>
              <a:t>durch den Steuerpflichtigen =&gt; allenfalls Fachperson hinzuziehen</a:t>
            </a: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Rechtsmittel: </a:t>
            </a:r>
            <a:r>
              <a:rPr lang="de-CH" sz="2400" b="1" dirty="0">
                <a:latin typeface="Arial" charset="0"/>
                <a:cs typeface="Arial" charset="0"/>
              </a:rPr>
              <a:t>Einsprachefrist 30 Tage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Achtung: </a:t>
            </a:r>
            <a:r>
              <a:rPr lang="de-CH" sz="2400" b="1" dirty="0">
                <a:latin typeface="Arial" charset="0"/>
                <a:cs typeface="Arial" charset="0"/>
              </a:rPr>
              <a:t>keine</a:t>
            </a:r>
            <a:r>
              <a:rPr lang="de-CH" sz="2400" dirty="0">
                <a:latin typeface="Arial" charset="0"/>
                <a:cs typeface="Arial" charset="0"/>
              </a:rPr>
              <a:t> Fristerstreckung möglich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B7FE1D9-D0D3-4400-ADFF-D25E99CDAF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7F95A421-BAD3-4196-9EF8-12EEDE02E9A0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45</a:t>
            </a:fld>
            <a:endParaRPr lang="de-CH" altLang="de-DE" sz="8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624871C-C969-4F42-9E57-03045AA2AB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Herzlichen Dank…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07D399-6848-4323-B4FB-2FFB5B91ABE0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CH" sz="2400" b="1" dirty="0"/>
              <a:t>…für Ihre Aufmerksamkeit…</a:t>
            </a:r>
          </a:p>
        </p:txBody>
      </p:sp>
      <p:pic>
        <p:nvPicPr>
          <p:cNvPr id="50181" name="Picture 2" descr="C:\Dokumente und Einstellungen\sandra.bieri\Lokale Einstellungen\Temporary Internet Files\Content.IE5\6GJ0JNLV\MC900416028[1].wmf">
            <a:extLst>
              <a:ext uri="{FF2B5EF4-FFF2-40B4-BE49-F238E27FC236}">
                <a16:creationId xmlns:a16="http://schemas.microsoft.com/office/drawing/2014/main" id="{71D9CF5A-CF6F-46AB-B466-519FB534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163763"/>
            <a:ext cx="40322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216C2B4-C7FA-4550-B8C0-ECEFB59880F8}"/>
              </a:ext>
            </a:extLst>
          </p:cNvPr>
          <p:cNvSpPr txBox="1"/>
          <p:nvPr/>
        </p:nvSpPr>
        <p:spPr>
          <a:xfrm>
            <a:off x="812800" y="5732463"/>
            <a:ext cx="7920038" cy="463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CH" sz="2400" b="1" dirty="0"/>
              <a:t>Wir freuen uns auf den 2. </a:t>
            </a:r>
            <a:r>
              <a:rPr lang="de-CH" sz="2400" b="1"/>
              <a:t>Abend</a:t>
            </a:r>
            <a:endParaRPr lang="de-CH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B38776F-B343-4662-9D23-AF53660827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A8B4A2EA-24AD-4384-ADBB-737CA2C517D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de-CH" altLang="de-DE" sz="800"/>
          </a:p>
        </p:txBody>
      </p:sp>
      <p:sp>
        <p:nvSpPr>
          <p:cNvPr id="10243" name="Titel 9">
            <a:extLst>
              <a:ext uri="{FF2B5EF4-FFF2-40B4-BE49-F238E27FC236}">
                <a16:creationId xmlns:a16="http://schemas.microsoft.com/office/drawing/2014/main" id="{F59A2A29-9A46-40F6-95E3-307179C7A1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Direkte und Indirekte Steuern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9F7A664-1B0B-4F74-A7C9-07AB62EABDF9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Direkte Steuern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B7366F-35A4-45B9-B7D2-B4C2883C75C9}"/>
              </a:ext>
            </a:extLst>
          </p:cNvPr>
          <p:cNvSpPr txBox="1"/>
          <p:nvPr/>
        </p:nvSpPr>
        <p:spPr>
          <a:xfrm>
            <a:off x="838200" y="1804988"/>
            <a:ext cx="7910513" cy="3046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Steuerhoheit: Bund, Kanton und Gemeinde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Wirtschaftliche Leistungsfähigkeit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Natürliche (NP) und juristische (JP) Personen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Föderalistische Struktur</a:t>
            </a:r>
          </a:p>
          <a:p>
            <a:pPr marL="723900" indent="-368300" eaLnBrk="1" hangingPunct="1">
              <a:buFont typeface="Wingdings" pitchFamily="2" charset="2"/>
              <a:buChar char="Ø"/>
              <a:defRPr/>
            </a:pPr>
            <a:r>
              <a:rPr lang="de-CH" sz="2400" dirty="0"/>
              <a:t>Kantönligeist: jeder Kanton eigenes Steuergesetz</a:t>
            </a:r>
          </a:p>
          <a:p>
            <a:pPr marL="723900" indent="-368300" eaLnBrk="1" hangingPunct="1">
              <a:buFont typeface="Wingdings" pitchFamily="2" charset="2"/>
              <a:buChar char="Ø"/>
              <a:defRPr/>
            </a:pPr>
            <a:r>
              <a:rPr lang="de-CH" sz="2400" dirty="0"/>
              <a:t>Steuerkonkurrenz zwischen den Kantonen</a:t>
            </a:r>
          </a:p>
          <a:p>
            <a:pPr marL="723900" indent="-368300" eaLnBrk="1" hangingPunct="1">
              <a:buFont typeface="Wingdings" pitchFamily="2" charset="2"/>
              <a:buChar char="Ø"/>
              <a:defRPr/>
            </a:pPr>
            <a:endParaRPr lang="de-CH" sz="2400" dirty="0"/>
          </a:p>
          <a:p>
            <a:pPr marL="723900" indent="-368300" eaLnBrk="1" hangingPunct="1">
              <a:buFont typeface="Wingdings" pitchFamily="2" charset="2"/>
              <a:buChar char="Ø"/>
              <a:defRPr/>
            </a:pPr>
            <a:endParaRPr lang="de-CH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033C56-E8F2-454F-8CDA-E777ECE7A171}"/>
              </a:ext>
            </a:extLst>
          </p:cNvPr>
          <p:cNvSpPr txBox="1"/>
          <p:nvPr/>
        </p:nvSpPr>
        <p:spPr>
          <a:xfrm>
            <a:off x="819150" y="4610100"/>
            <a:ext cx="7924800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Unabhängig der wirtschaftlichen Situation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Verbrauchssteuern, Besitz- und Aufwandsteuer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de-CH" sz="2400" dirty="0"/>
              <a:t>z. B. MwSt, Tabak- und Alkoholsteuer, Mineralölsteuer, Motorfahrzeugsteuer, Hundesteuer (Gemeinde)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49EC0B5-0F4D-4C60-8700-B3DC4818EBBB}"/>
              </a:ext>
            </a:extLst>
          </p:cNvPr>
          <p:cNvSpPr txBox="1"/>
          <p:nvPr/>
        </p:nvSpPr>
        <p:spPr>
          <a:xfrm>
            <a:off x="822325" y="4149725"/>
            <a:ext cx="7920038" cy="4603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Indirekte Steuern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5B03268-306D-42D5-89EC-CD12B5FE15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8D2C16BE-79DA-4831-BA2D-B85B646E389F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de-CH" altLang="de-DE" sz="800"/>
          </a:p>
        </p:txBody>
      </p:sp>
      <p:sp>
        <p:nvSpPr>
          <p:cNvPr id="24579" name="Titel 7">
            <a:extLst>
              <a:ext uri="{FF2B5EF4-FFF2-40B4-BE49-F238E27FC236}">
                <a16:creationId xmlns:a16="http://schemas.microsoft.com/office/drawing/2014/main" id="{94B51CB2-4B69-47BC-AD21-5458481EDE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Steuererklärung 2023 NP</a:t>
            </a:r>
          </a:p>
        </p:txBody>
      </p:sp>
      <p:sp>
        <p:nvSpPr>
          <p:cNvPr id="9221" name="Rechteck 8">
            <a:extLst>
              <a:ext uri="{FF2B5EF4-FFF2-40B4-BE49-F238E27FC236}">
                <a16:creationId xmlns:a16="http://schemas.microsoft.com/office/drawing/2014/main" id="{216FAEF5-69B6-43E8-8B9B-B99BCF026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tabLst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  <a:tabLst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Abgabefrist:	bis 15. März	NP</a:t>
            </a:r>
          </a:p>
          <a:p>
            <a:pPr eaLnBrk="1" hangingPunct="1">
              <a:tabLst>
                <a:tab pos="2514600" algn="l"/>
                <a:tab pos="46609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bis 15. Mai	NP mit SE</a:t>
            </a:r>
          </a:p>
          <a:p>
            <a:pPr eaLnBrk="1" hangingPunct="1">
              <a:tabLst>
                <a:tab pos="2514600" algn="l"/>
                <a:tab pos="46609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  <a:tabLst>
                <a:tab pos="2514600" algn="l"/>
                <a:tab pos="4216400" algn="l"/>
                <a:tab pos="5384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Verlängerung:	</a:t>
            </a:r>
            <a:r>
              <a:rPr lang="de-CH" sz="2400" dirty="0">
                <a:latin typeface="Arial" charset="0"/>
                <a:cs typeface="Arial" charset="0"/>
                <a:hlinkClick r:id="rId2"/>
              </a:rPr>
              <a:t>www.taxme.ch</a:t>
            </a:r>
            <a:r>
              <a:rPr lang="de-CH" sz="2400" dirty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tabLst>
                <a:tab pos="2514600" algn="l"/>
                <a:tab pos="4216400" algn="l"/>
                <a:tab pos="5384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bis 15. Juli		kostenlos</a:t>
            </a:r>
          </a:p>
          <a:p>
            <a:pPr eaLnBrk="1" hangingPunct="1">
              <a:tabLst>
                <a:tab pos="2514600" algn="l"/>
                <a:tab pos="4216400" algn="l"/>
                <a:tab pos="5384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bis 15. September	Gebühr Fr. 20.-</a:t>
            </a:r>
          </a:p>
          <a:p>
            <a:pPr eaLnBrk="1" hangingPunct="1">
              <a:tabLst>
                <a:tab pos="2514600" algn="l"/>
                <a:tab pos="4216400" algn="l"/>
                <a:tab pos="5384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bis 15. November	Gebühr Fr. 40.-</a:t>
            </a:r>
          </a:p>
          <a:p>
            <a:pPr eaLnBrk="1" hangingPunct="1">
              <a:tabLst>
                <a:tab pos="2514600" algn="l"/>
                <a:tab pos="4216400" algn="l"/>
                <a:tab pos="5384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tabLst>
                <a:tab pos="2514600" algn="l"/>
                <a:tab pos="4216400" algn="l"/>
                <a:tab pos="5384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Die Fristverlängerung für Personengesellschaften, Erbengemeinschaften und Miteigentümerschaften bleibt gebührenfrei (bis 15.11.)</a:t>
            </a:r>
          </a:p>
          <a:p>
            <a:pPr marL="342900" indent="-342900" eaLnBrk="1" hangingPunct="1">
              <a:buFont typeface="Arial" pitchFamily="34" charset="0"/>
              <a:buChar char="•"/>
              <a:tabLst>
                <a:tab pos="2514600" algn="l"/>
                <a:tab pos="4216400" algn="l"/>
                <a:tab pos="52070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9B9015C-6474-4284-BFB7-75504B1280B0}"/>
              </a:ext>
            </a:extLst>
          </p:cNvPr>
          <p:cNvSpPr txBox="1"/>
          <p:nvPr/>
        </p:nvSpPr>
        <p:spPr>
          <a:xfrm>
            <a:off x="827088" y="1174750"/>
            <a:ext cx="7920037" cy="8302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Steuererklärung einreichen – diese Fristen sind relevant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CC4FFE6-7472-47A6-A16C-816C6C1E90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2ADE00E7-EB46-4B2C-B3D8-D5824891D44D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de-CH" altLang="de-DE" sz="800"/>
          </a:p>
        </p:txBody>
      </p:sp>
      <p:sp>
        <p:nvSpPr>
          <p:cNvPr id="12291" name="Titel 1">
            <a:extLst>
              <a:ext uri="{FF2B5EF4-FFF2-40B4-BE49-F238E27FC236}">
                <a16:creationId xmlns:a16="http://schemas.microsoft.com/office/drawing/2014/main" id="{14A50E21-7BAA-4D31-A0F1-34D6FB1D59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Steuererklärung 2023 NP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80D0BA-5ECE-4ADE-9496-8F9BFC5C5343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Steuererklärung ausfüllen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E181FEFA-D04F-495B-B671-FF2F0BBB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804988"/>
            <a:ext cx="8424862" cy="43088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  <a:tabLst>
                <a:tab pos="12573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Wer:	Alle natürlichen Personen ab 18 Jahre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tabLst>
                <a:tab pos="12573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Wo:	Wohnsitz am Stichtag 31.12.2023</a:t>
            </a:r>
          </a:p>
          <a:p>
            <a:pPr marL="342900" indent="-342900" eaLnBrk="1" hangingPunct="1">
              <a:buFont typeface="Arial" charset="0"/>
              <a:buChar char="•"/>
              <a:tabLst>
                <a:tab pos="1435100" algn="l"/>
                <a:tab pos="2514600" algn="l"/>
                <a:tab pos="4660900" algn="l"/>
                <a:tab pos="4749800" algn="l"/>
              </a:tabLst>
              <a:defRPr/>
            </a:pPr>
            <a:endParaRPr lang="de-CH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  <a:tabLst>
                <a:tab pos="14351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Minderjährige: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4351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Versteuern </a:t>
            </a:r>
            <a:r>
              <a:rPr lang="de-CH" sz="2400" b="1" dirty="0">
                <a:latin typeface="Arial" charset="0"/>
                <a:cs typeface="Arial" charset="0"/>
              </a:rPr>
              <a:t>Erwerbseinkommen</a:t>
            </a:r>
            <a:r>
              <a:rPr lang="de-CH" sz="2400" dirty="0">
                <a:latin typeface="Arial" charset="0"/>
                <a:cs typeface="Arial" charset="0"/>
              </a:rPr>
              <a:t> nicht selber (Jg. 2006 und jünger)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4351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Erwerbseinkommen ist nicht bei Eltern zu deklarieren, Vermögenswerte werden bei der Steuererklärung der Eltern aufgeführt (Sparkonto, Sparzinsen etc.). Ihr übriges Einkommen ist ebenso bei den Eltern aufzuführen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75960EE-52B3-46E2-8DB3-C394AF3D07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2FE1C048-38ED-4DDB-BF09-D895BC97EFD7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de-CH" altLang="de-DE" sz="800"/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1C7A91AD-798A-4092-BC3E-9257C77CD9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Steuererklärung 2023 NP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C3B84A-2175-4A14-B3EF-A88905A572C6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Die Steuererklärung 2023 NP ausfüllen</a:t>
            </a: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BD615CD4-3837-41E3-8063-A692864B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3878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Verschiedene Möglichkeiten:</a:t>
            </a: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Steuererklärung von Hand ausfüllen: rund 7%</a:t>
            </a:r>
          </a:p>
          <a:p>
            <a:pPr eaLnBrk="1" hangingPunct="1"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Daten am PC erfassen</a:t>
            </a:r>
          </a:p>
          <a:p>
            <a:pPr eaLnBrk="1" hangingPunct="1"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	Steuererklärung 2022: rund 90 %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Über 75 % vollumfänglich via TaxMe-Online </a:t>
            </a:r>
            <a:r>
              <a:rPr lang="de-CH" sz="2400" dirty="0">
                <a:latin typeface="Arial" charset="0"/>
                <a:cs typeface="Arial" charset="0"/>
                <a:hlinkClick r:id="rId2"/>
              </a:rPr>
              <a:t>www.taxme.ch</a:t>
            </a:r>
            <a:r>
              <a:rPr lang="de-CH" sz="2400" dirty="0">
                <a:latin typeface="Arial" charset="0"/>
                <a:cs typeface="Arial" charset="0"/>
              </a:rPr>
              <a:t> </a:t>
            </a: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14 % Dr. </a:t>
            </a:r>
            <a:r>
              <a:rPr lang="de-CH" sz="2400" dirty="0" err="1">
                <a:latin typeface="Arial" charset="0"/>
                <a:cs typeface="Arial" charset="0"/>
              </a:rPr>
              <a:t>Tax</a:t>
            </a:r>
            <a:endParaRPr lang="de-CH" sz="2400" dirty="0">
              <a:latin typeface="Arial" charset="0"/>
              <a:cs typeface="Arial" charset="0"/>
            </a:endParaRPr>
          </a:p>
          <a:p>
            <a:pPr marL="723900" indent="-368300" eaLnBrk="1" hangingPunct="1">
              <a:buFont typeface="Wingdings" pitchFamily="2" charset="2"/>
              <a:buChar char="Ø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BE Login inkl. </a:t>
            </a:r>
            <a:r>
              <a:rPr lang="de-CH" sz="2400" dirty="0" err="1">
                <a:latin typeface="Arial" charset="0"/>
                <a:cs typeface="Arial" charset="0"/>
              </a:rPr>
              <a:t>Dossierverwaltung</a:t>
            </a:r>
            <a:r>
              <a:rPr lang="de-CH" sz="2400" dirty="0">
                <a:latin typeface="Arial" charset="0"/>
                <a:cs typeface="Arial" charset="0"/>
              </a:rPr>
              <a:t>, Einsprachen, EZ-Scheine bestellen, Dokumente hochladen, 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E695C5D-E7DB-4DD8-AD19-6D56EC69D1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de-DE" sz="800"/>
              <a:t>Seite </a:t>
            </a:r>
            <a:fld id="{8E527EE5-6E54-4741-96E4-B69A642CB53F}" type="slidenum">
              <a:rPr lang="de-CH" altLang="de-DE" sz="800"/>
              <a:pPr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de-CH" altLang="de-DE" sz="8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C2AC891-F3A5-4244-9D42-4C9D07C71B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altLang="de-DE"/>
              <a:t>Steuergrundlagen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77285D-E7F5-413A-BF2A-0581E8388733}"/>
              </a:ext>
            </a:extLst>
          </p:cNvPr>
          <p:cNvSpPr txBox="1"/>
          <p:nvPr/>
        </p:nvSpPr>
        <p:spPr>
          <a:xfrm>
            <a:off x="827088" y="1343025"/>
            <a:ext cx="7920037" cy="4619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2400" b="1" dirty="0"/>
              <a:t>Steuerprogression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7433C37-39B9-48FB-8B6E-E3CC601B4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04988"/>
            <a:ext cx="8424862" cy="61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tabLst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endParaRPr lang="de-CH" sz="1000" dirty="0">
              <a:latin typeface="Arial" charset="0"/>
              <a:cs typeface="Arial" charset="0"/>
            </a:endParaRPr>
          </a:p>
          <a:p>
            <a:pPr eaLnBrk="1" hangingPunct="1">
              <a:tabLst>
                <a:tab pos="355600" algn="l"/>
                <a:tab pos="1790700" algn="l"/>
                <a:tab pos="2514600" algn="l"/>
                <a:tab pos="4660900" algn="l"/>
                <a:tab pos="4749800" algn="l"/>
              </a:tabLst>
              <a:defRPr/>
            </a:pPr>
            <a:r>
              <a:rPr lang="de-CH" sz="2400" dirty="0">
                <a:latin typeface="Arial" charset="0"/>
                <a:cs typeface="Arial" charset="0"/>
              </a:rPr>
              <a:t>Ehepaar, zwei Kinder, Wohnort Bern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88FE0B1-B209-43F0-A3A5-BF46342D0A35}"/>
              </a:ext>
            </a:extLst>
          </p:cNvPr>
          <p:cNvGraphicFramePr>
            <a:graphicFrameLocks/>
          </p:cNvGraphicFramePr>
          <p:nvPr/>
        </p:nvGraphicFramePr>
        <p:xfrm>
          <a:off x="827088" y="2420938"/>
          <a:ext cx="5935662" cy="396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9C8C8F5-0BB6-4BEE-A3FB-A1D4E3A7E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339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800"/>
              <a:t>60‘000.- Einkommen 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800"/>
              <a:t>9‘000.- Gesamtsteuern</a:t>
            </a:r>
            <a:endParaRPr lang="de-CH" altLang="de-DE" sz="18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23FBE1-254C-4B94-9588-C1D6DAF6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3860800"/>
            <a:ext cx="248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SzPct val="80000"/>
              <a:buFont typeface="Symbol" panose="05050102010706020507" pitchFamily="18" charset="2"/>
              <a:buChar char="&g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buSzPct val="80000"/>
              <a:buFont typeface="Arial" panose="020B0604020202020204" pitchFamily="34" charset="0"/>
              <a:buChar char="̶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800"/>
              <a:t>120‘000.- Einkommen 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800"/>
              <a:t>26‘000.- Gesamtsteuern</a:t>
            </a:r>
            <a:endParaRPr lang="de-CH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theme1.xml><?xml version="1.0" encoding="utf-8"?>
<a:theme xmlns:a="http://schemas.openxmlformats.org/drawingml/2006/main" name="2_Feusi PowerPoint Vorlage">
  <a:themeElements>
    <a:clrScheme name="Polyconsult PP Vorlage 16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D9EDED"/>
      </a:accent1>
      <a:accent2>
        <a:srgbClr val="B2DADB"/>
      </a:accent2>
      <a:accent3>
        <a:srgbClr val="FFFFFF"/>
      </a:accent3>
      <a:accent4>
        <a:srgbClr val="000000"/>
      </a:accent4>
      <a:accent5>
        <a:srgbClr val="E9F4F4"/>
      </a:accent5>
      <a:accent6>
        <a:srgbClr val="A1C5C6"/>
      </a:accent6>
      <a:hlink>
        <a:srgbClr val="7FC2C3"/>
      </a:hlink>
      <a:folHlink>
        <a:srgbClr val="59B0B2"/>
      </a:folHlink>
    </a:clrScheme>
    <a:fontScheme name="2_Feusi PowerPoint 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36A">
            <a:alpha val="15000"/>
          </a:srgbClr>
        </a:solidFill>
        <a:ln w="381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l">
          <a:defRPr sz="2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lyconsult PP 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13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B2838F"/>
        </a:accent1>
        <a:accent2>
          <a:srgbClr val="DE8B8F"/>
        </a:accent2>
        <a:accent3>
          <a:srgbClr val="FFFFFF"/>
        </a:accent3>
        <a:accent4>
          <a:srgbClr val="000000"/>
        </a:accent4>
        <a:accent5>
          <a:srgbClr val="D5C1C6"/>
        </a:accent5>
        <a:accent6>
          <a:srgbClr val="C97D81"/>
        </a:accent6>
        <a:hlink>
          <a:srgbClr val="FBB97C"/>
        </a:hlink>
        <a:folHlink>
          <a:srgbClr val="4CA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14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B28590"/>
        </a:accent1>
        <a:accent2>
          <a:srgbClr val="DE8B8F"/>
        </a:accent2>
        <a:accent3>
          <a:srgbClr val="FFFFFF"/>
        </a:accent3>
        <a:accent4>
          <a:srgbClr val="000000"/>
        </a:accent4>
        <a:accent5>
          <a:srgbClr val="D5C2C6"/>
        </a:accent5>
        <a:accent6>
          <a:srgbClr val="C97D81"/>
        </a:accent6>
        <a:hlink>
          <a:srgbClr val="F8B97D"/>
        </a:hlink>
        <a:folHlink>
          <a:srgbClr val="4FA0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1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10034"/>
        </a:accent1>
        <a:accent2>
          <a:srgbClr val="D87F99"/>
        </a:accent2>
        <a:accent3>
          <a:srgbClr val="FFFFFF"/>
        </a:accent3>
        <a:accent4>
          <a:srgbClr val="000000"/>
        </a:accent4>
        <a:accent5>
          <a:srgbClr val="D5AAAE"/>
        </a:accent5>
        <a:accent6>
          <a:srgbClr val="C4728A"/>
        </a:accent6>
        <a:hlink>
          <a:srgbClr val="999999"/>
        </a:hlink>
        <a:folHlink>
          <a:srgbClr val="4FA0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lyconsult PP Vorlage 13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B2838F"/>
        </a:accent1>
        <a:accent2>
          <a:srgbClr val="DE8B8F"/>
        </a:accent2>
        <a:accent3>
          <a:srgbClr val="FFFFFF"/>
        </a:accent3>
        <a:accent4>
          <a:srgbClr val="000000"/>
        </a:accent4>
        <a:accent5>
          <a:srgbClr val="D5C1C6"/>
        </a:accent5>
        <a:accent6>
          <a:srgbClr val="C97D81"/>
        </a:accent6>
        <a:hlink>
          <a:srgbClr val="FBB97C"/>
        </a:hlink>
        <a:folHlink>
          <a:srgbClr val="4CA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14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B28590"/>
        </a:accent1>
        <a:accent2>
          <a:srgbClr val="DE8B8F"/>
        </a:accent2>
        <a:accent3>
          <a:srgbClr val="FFFFFF"/>
        </a:accent3>
        <a:accent4>
          <a:srgbClr val="000000"/>
        </a:accent4>
        <a:accent5>
          <a:srgbClr val="D5C2C6"/>
        </a:accent5>
        <a:accent6>
          <a:srgbClr val="C97D81"/>
        </a:accent6>
        <a:hlink>
          <a:srgbClr val="F8B97D"/>
        </a:hlink>
        <a:folHlink>
          <a:srgbClr val="4FA0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1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10034"/>
        </a:accent1>
        <a:accent2>
          <a:srgbClr val="D87F99"/>
        </a:accent2>
        <a:accent3>
          <a:srgbClr val="FFFFFF"/>
        </a:accent3>
        <a:accent4>
          <a:srgbClr val="000000"/>
        </a:accent4>
        <a:accent5>
          <a:srgbClr val="D5AAAE"/>
        </a:accent5>
        <a:accent6>
          <a:srgbClr val="C4728A"/>
        </a:accent6>
        <a:hlink>
          <a:srgbClr val="999999"/>
        </a:hlink>
        <a:folHlink>
          <a:srgbClr val="4FA0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lyconsult PP Vorlage 1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EDED"/>
        </a:accent1>
        <a:accent2>
          <a:srgbClr val="B2DADB"/>
        </a:accent2>
        <a:accent3>
          <a:srgbClr val="FFFFFF"/>
        </a:accent3>
        <a:accent4>
          <a:srgbClr val="000000"/>
        </a:accent4>
        <a:accent5>
          <a:srgbClr val="E9F4F4"/>
        </a:accent5>
        <a:accent6>
          <a:srgbClr val="A1C5C6"/>
        </a:accent6>
        <a:hlink>
          <a:srgbClr val="7FC2C3"/>
        </a:hlink>
        <a:folHlink>
          <a:srgbClr val="59B0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lyconsult PP Vorlage 16">
    <a:dk1>
      <a:srgbClr val="000000"/>
    </a:dk1>
    <a:lt1>
      <a:srgbClr val="FFFFFF"/>
    </a:lt1>
    <a:dk2>
      <a:srgbClr val="000000"/>
    </a:dk2>
    <a:lt2>
      <a:srgbClr val="CCCCCC"/>
    </a:lt2>
    <a:accent1>
      <a:srgbClr val="D9EDED"/>
    </a:accent1>
    <a:accent2>
      <a:srgbClr val="B2DADB"/>
    </a:accent2>
    <a:accent3>
      <a:srgbClr val="FFFFFF"/>
    </a:accent3>
    <a:accent4>
      <a:srgbClr val="000000"/>
    </a:accent4>
    <a:accent5>
      <a:srgbClr val="E9F4F4"/>
    </a:accent5>
    <a:accent6>
      <a:srgbClr val="A1C5C6"/>
    </a:accent6>
    <a:hlink>
      <a:srgbClr val="7FC2C3"/>
    </a:hlink>
    <a:folHlink>
      <a:srgbClr val="59B0B2"/>
    </a:folHlink>
  </a:clrScheme>
  <a:fontScheme name="2_Feusi PowerPoint Vorlag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2973</Words>
  <Application>Microsoft Office PowerPoint</Application>
  <PresentationFormat>Bildschirmpräsentation (4:3)</PresentationFormat>
  <Paragraphs>544</Paragraphs>
  <Slides>45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Arial</vt:lpstr>
      <vt:lpstr>Symbol</vt:lpstr>
      <vt:lpstr>Wingdings</vt:lpstr>
      <vt:lpstr>2_Feusi PowerPoint Vorlage</vt:lpstr>
      <vt:lpstr>Microsoft Excel Chart</vt:lpstr>
      <vt:lpstr> Steuerseminar vom 19.02.2024</vt:lpstr>
      <vt:lpstr>Inhaltsübersicht</vt:lpstr>
      <vt:lpstr>Vorstellung KIPFER &amp; KIPFER AG</vt:lpstr>
      <vt:lpstr>Weshalb Steuern?</vt:lpstr>
      <vt:lpstr>Direkte und Indirekte Steuern</vt:lpstr>
      <vt:lpstr>Steuererklärung 2023 NP</vt:lpstr>
      <vt:lpstr>Steuererklärung 2023 NP</vt:lpstr>
      <vt:lpstr>Steuererklärung 2023 NP</vt:lpstr>
      <vt:lpstr>Steuergrundlagen</vt:lpstr>
      <vt:lpstr>Steuergrundlagen</vt:lpstr>
      <vt:lpstr>Steuererklärung 2023 NP</vt:lpstr>
      <vt:lpstr>Formular 1</vt:lpstr>
      <vt:lpstr>Formular 2</vt:lpstr>
      <vt:lpstr>Formular 2</vt:lpstr>
      <vt:lpstr>Formular 2</vt:lpstr>
      <vt:lpstr>Formular 2</vt:lpstr>
      <vt:lpstr>Formular 2</vt:lpstr>
      <vt:lpstr>Formular 3</vt:lpstr>
      <vt:lpstr>Formular 4</vt:lpstr>
      <vt:lpstr>Formular 5</vt:lpstr>
      <vt:lpstr>Formular 5</vt:lpstr>
      <vt:lpstr>Formular 6</vt:lpstr>
      <vt:lpstr>Formular 6</vt:lpstr>
      <vt:lpstr>Formular 6</vt:lpstr>
      <vt:lpstr>Formular 6</vt:lpstr>
      <vt:lpstr>Formular 7</vt:lpstr>
      <vt:lpstr>Formular 7</vt:lpstr>
      <vt:lpstr>Formular 8</vt:lpstr>
      <vt:lpstr>Steueroptimierungsmöglichkeiten auf einen Blick</vt:lpstr>
      <vt:lpstr>Steueroptimierungsmöglichkeiten</vt:lpstr>
      <vt:lpstr>Steueroptimierungsmöglichkeiten</vt:lpstr>
      <vt:lpstr>Steueroptimierungsmöglichkeiten</vt:lpstr>
      <vt:lpstr>Steueroptimierungsmöglichkeiten</vt:lpstr>
      <vt:lpstr>Steueroptimierungsmöglichkeiten</vt:lpstr>
      <vt:lpstr>Steueroptimierungsmöglichkeiten</vt:lpstr>
      <vt:lpstr>Steueroptimierungsmöglichkeiten</vt:lpstr>
      <vt:lpstr>Steueroptimierungsmöglichkeiten</vt:lpstr>
      <vt:lpstr>Steueroptimierungsmöglichkeiten</vt:lpstr>
      <vt:lpstr>Aktuelle Steuerlage</vt:lpstr>
      <vt:lpstr>Ausblick Steuererklärung 2024</vt:lpstr>
      <vt:lpstr>Ausblick Steuererklärung 2024</vt:lpstr>
      <vt:lpstr>Ausblick Steuererklärung 2024</vt:lpstr>
      <vt:lpstr>GRATULATION</vt:lpstr>
      <vt:lpstr>Nicht vergessen…</vt:lpstr>
      <vt:lpstr>Herzlichen Dank…</vt:lpstr>
    </vt:vector>
  </TitlesOfParts>
  <Company>Feusi Bildungszentrum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FEUSI PP VORLAGE</dc:title>
  <dc:creator>meli</dc:creator>
  <cp:lastModifiedBy>Patrick Kipfer</cp:lastModifiedBy>
  <cp:revision>434</cp:revision>
  <cp:lastPrinted>2017-01-12T07:35:02Z</cp:lastPrinted>
  <dcterms:created xsi:type="dcterms:W3CDTF">2008-10-14T07:41:20Z</dcterms:created>
  <dcterms:modified xsi:type="dcterms:W3CDTF">2024-02-13T08:34:32Z</dcterms:modified>
</cp:coreProperties>
</file>