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2"/>
  </p:notesMasterIdLst>
  <p:handoutMasterIdLst>
    <p:handoutMasterId r:id="rId43"/>
  </p:handoutMasterIdLst>
  <p:sldIdLst>
    <p:sldId id="279" r:id="rId2"/>
    <p:sldId id="273" r:id="rId3"/>
    <p:sldId id="325" r:id="rId4"/>
    <p:sldId id="312" r:id="rId5"/>
    <p:sldId id="313" r:id="rId6"/>
    <p:sldId id="314" r:id="rId7"/>
    <p:sldId id="351" r:id="rId8"/>
    <p:sldId id="350" r:id="rId9"/>
    <p:sldId id="315" r:id="rId10"/>
    <p:sldId id="330" r:id="rId11"/>
    <p:sldId id="332" r:id="rId12"/>
    <p:sldId id="331" r:id="rId13"/>
    <p:sldId id="319" r:id="rId14"/>
    <p:sldId id="333" r:id="rId15"/>
    <p:sldId id="334" r:id="rId16"/>
    <p:sldId id="324" r:id="rId17"/>
    <p:sldId id="346" r:id="rId18"/>
    <p:sldId id="347" r:id="rId19"/>
    <p:sldId id="276" r:id="rId20"/>
    <p:sldId id="277" r:id="rId21"/>
    <p:sldId id="359" r:id="rId22"/>
    <p:sldId id="327" r:id="rId23"/>
    <p:sldId id="328" r:id="rId24"/>
    <p:sldId id="335" r:id="rId25"/>
    <p:sldId id="336" r:id="rId26"/>
    <p:sldId id="363" r:id="rId27"/>
    <p:sldId id="337" r:id="rId28"/>
    <p:sldId id="358" r:id="rId29"/>
    <p:sldId id="338" r:id="rId30"/>
    <p:sldId id="339" r:id="rId31"/>
    <p:sldId id="343" r:id="rId32"/>
    <p:sldId id="278" r:id="rId33"/>
    <p:sldId id="345" r:id="rId34"/>
    <p:sldId id="352" r:id="rId35"/>
    <p:sldId id="362" r:id="rId36"/>
    <p:sldId id="365" r:id="rId37"/>
    <p:sldId id="353" r:id="rId38"/>
    <p:sldId id="354" r:id="rId39"/>
    <p:sldId id="341" r:id="rId40"/>
    <p:sldId id="297" r:id="rId41"/>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205">
          <p15:clr>
            <a:srgbClr val="A4A3A4"/>
          </p15:clr>
        </p15:guide>
        <p15:guide id="2" orient="horz" pos="3745">
          <p15:clr>
            <a:srgbClr val="A4A3A4"/>
          </p15:clr>
        </p15:guide>
        <p15:guide id="3" orient="horz" pos="4201">
          <p15:clr>
            <a:srgbClr val="A4A3A4"/>
          </p15:clr>
        </p15:guide>
        <p15:guide id="4" pos="571">
          <p15:clr>
            <a:srgbClr val="A4A3A4"/>
          </p15:clr>
        </p15:guide>
        <p15:guide id="5" pos="541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88"/>
    <a:srgbClr val="00836A"/>
    <a:srgbClr val="D9EDED"/>
    <a:srgbClr val="FFE64D"/>
    <a:srgbClr val="C5C0B6"/>
    <a:srgbClr val="0078B7"/>
    <a:srgbClr val="ADA597"/>
    <a:srgbClr val="FFD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0" autoAdjust="0"/>
    <p:restoredTop sz="94660"/>
  </p:normalViewPr>
  <p:slideViewPr>
    <p:cSldViewPr>
      <p:cViewPr varScale="1">
        <p:scale>
          <a:sx n="108" d="100"/>
          <a:sy n="108" d="100"/>
        </p:scale>
        <p:origin x="1992" y="126"/>
      </p:cViewPr>
      <p:guideLst>
        <p:guide orient="horz" pos="1205"/>
        <p:guide orient="horz" pos="3745"/>
        <p:guide orient="horz" pos="4201"/>
        <p:guide pos="571"/>
        <p:guide pos="5416"/>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78C6852-8E0E-44AB-9FD0-710ACC65F1EE}"/>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mn-cs"/>
              </a:defRPr>
            </a:lvl1pPr>
          </a:lstStyle>
          <a:p>
            <a:pPr>
              <a:defRPr/>
            </a:pPr>
            <a:endParaRPr lang="de-DE"/>
          </a:p>
        </p:txBody>
      </p:sp>
      <p:sp>
        <p:nvSpPr>
          <p:cNvPr id="46083" name="Rectangle 3">
            <a:extLst>
              <a:ext uri="{FF2B5EF4-FFF2-40B4-BE49-F238E27FC236}">
                <a16:creationId xmlns:a16="http://schemas.microsoft.com/office/drawing/2014/main" id="{C8120453-244A-424E-A9AD-9D46F3C42A58}"/>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de-DE"/>
          </a:p>
        </p:txBody>
      </p:sp>
      <p:sp>
        <p:nvSpPr>
          <p:cNvPr id="46084" name="Rectangle 4">
            <a:extLst>
              <a:ext uri="{FF2B5EF4-FFF2-40B4-BE49-F238E27FC236}">
                <a16:creationId xmlns:a16="http://schemas.microsoft.com/office/drawing/2014/main" id="{B7870B6A-C9E0-407E-868C-E8F4FC7A2F5B}"/>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mn-cs"/>
              </a:defRPr>
            </a:lvl1pPr>
          </a:lstStyle>
          <a:p>
            <a:pPr>
              <a:defRPr/>
            </a:pPr>
            <a:endParaRPr lang="de-DE"/>
          </a:p>
        </p:txBody>
      </p:sp>
      <p:sp>
        <p:nvSpPr>
          <p:cNvPr id="46085" name="Rectangle 5">
            <a:extLst>
              <a:ext uri="{FF2B5EF4-FFF2-40B4-BE49-F238E27FC236}">
                <a16:creationId xmlns:a16="http://schemas.microsoft.com/office/drawing/2014/main" id="{6A757E87-6435-4CD4-AABF-560B0FFA7AA0}"/>
              </a:ext>
            </a:extLst>
          </p:cNvPr>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D4138EC-B419-45EA-B37D-611E5460F7A0}"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8577213-D7AE-456E-890B-45C08C31D753}"/>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mn-cs"/>
              </a:defRPr>
            </a:lvl1pPr>
          </a:lstStyle>
          <a:p>
            <a:pPr>
              <a:defRPr/>
            </a:pPr>
            <a:endParaRPr lang="de-DE"/>
          </a:p>
        </p:txBody>
      </p:sp>
      <p:sp>
        <p:nvSpPr>
          <p:cNvPr id="7171" name="Rectangle 3">
            <a:extLst>
              <a:ext uri="{FF2B5EF4-FFF2-40B4-BE49-F238E27FC236}">
                <a16:creationId xmlns:a16="http://schemas.microsoft.com/office/drawing/2014/main" id="{14858DE7-82D9-4BBC-9C94-E8C3EF4112AE}"/>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de-DE"/>
          </a:p>
        </p:txBody>
      </p:sp>
      <p:sp>
        <p:nvSpPr>
          <p:cNvPr id="4100" name="Rectangle 4">
            <a:extLst>
              <a:ext uri="{FF2B5EF4-FFF2-40B4-BE49-F238E27FC236}">
                <a16:creationId xmlns:a16="http://schemas.microsoft.com/office/drawing/2014/main" id="{1E12DC2D-2CAC-4B3E-B124-2E60AC0FCC26}"/>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772B6566-0F5A-4E6D-937F-284AC399C08A}"/>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174" name="Rectangle 6">
            <a:extLst>
              <a:ext uri="{FF2B5EF4-FFF2-40B4-BE49-F238E27FC236}">
                <a16:creationId xmlns:a16="http://schemas.microsoft.com/office/drawing/2014/main" id="{C527DF46-9ED2-40D1-B175-2831E52DF244}"/>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mn-cs"/>
              </a:defRPr>
            </a:lvl1pPr>
          </a:lstStyle>
          <a:p>
            <a:pPr>
              <a:defRPr/>
            </a:pPr>
            <a:endParaRPr lang="de-DE"/>
          </a:p>
        </p:txBody>
      </p:sp>
      <p:sp>
        <p:nvSpPr>
          <p:cNvPr id="7175" name="Rectangle 7">
            <a:extLst>
              <a:ext uri="{FF2B5EF4-FFF2-40B4-BE49-F238E27FC236}">
                <a16:creationId xmlns:a16="http://schemas.microsoft.com/office/drawing/2014/main" id="{98A63142-BEC7-4054-BA95-970860EDC95A}"/>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B5FD41A-06DF-4E79-8EF8-2D53E0A83FD5}"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Line 38">
            <a:extLst>
              <a:ext uri="{FF2B5EF4-FFF2-40B4-BE49-F238E27FC236}">
                <a16:creationId xmlns:a16="http://schemas.microsoft.com/office/drawing/2014/main" id="{1F05F7C1-77D9-45BF-89E1-B44C55FEAFB1}"/>
              </a:ext>
            </a:extLst>
          </p:cNvPr>
          <p:cNvSpPr>
            <a:spLocks noChangeShapeType="1"/>
          </p:cNvSpPr>
          <p:nvPr/>
        </p:nvSpPr>
        <p:spPr bwMode="auto">
          <a:xfrm>
            <a:off x="900113" y="6223000"/>
            <a:ext cx="7702550" cy="0"/>
          </a:xfrm>
          <a:prstGeom prst="line">
            <a:avLst/>
          </a:prstGeom>
          <a:noFill/>
          <a:ln w="381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CH"/>
          </a:p>
        </p:txBody>
      </p:sp>
      <p:sp>
        <p:nvSpPr>
          <p:cNvPr id="24580" name="Rectangle 2"/>
          <p:cNvSpPr>
            <a:spLocks noGrp="1" noChangeArrowheads="1"/>
          </p:cNvSpPr>
          <p:nvPr>
            <p:ph type="ctrTitle"/>
          </p:nvPr>
        </p:nvSpPr>
        <p:spPr>
          <a:xfrm>
            <a:off x="869950" y="441325"/>
            <a:ext cx="7772400" cy="1470025"/>
          </a:xfrm>
        </p:spPr>
        <p:txBody>
          <a:bodyPr/>
          <a:lstStyle>
            <a:lvl1pPr>
              <a:defRPr smtClean="0"/>
            </a:lvl1pPr>
          </a:lstStyle>
          <a:p>
            <a:pPr lvl="0"/>
            <a:r>
              <a:rPr lang="de-CH" noProof="0"/>
              <a:t>Titelmasterformat durch Klicken bearbeiten</a:t>
            </a:r>
          </a:p>
        </p:txBody>
      </p:sp>
      <p:sp>
        <p:nvSpPr>
          <p:cNvPr id="24581" name="Rectangle 3"/>
          <p:cNvSpPr>
            <a:spLocks noGrp="1" noChangeArrowheads="1"/>
          </p:cNvSpPr>
          <p:nvPr>
            <p:ph type="subTitle" idx="1"/>
          </p:nvPr>
        </p:nvSpPr>
        <p:spPr>
          <a:xfrm>
            <a:off x="869950" y="2133600"/>
            <a:ext cx="7700963" cy="1752600"/>
          </a:xfrm>
        </p:spPr>
        <p:txBody>
          <a:bodyPr/>
          <a:lstStyle>
            <a:lvl1pPr>
              <a:defRPr b="1" smtClean="0"/>
            </a:lvl1pPr>
          </a:lstStyle>
          <a:p>
            <a:pPr lvl="0"/>
            <a:r>
              <a:rPr lang="de-CH" noProof="0"/>
              <a:t>Formatvorlage des Untertitelmasters durch Klicken bearbeiten</a:t>
            </a:r>
          </a:p>
        </p:txBody>
      </p:sp>
      <p:pic>
        <p:nvPicPr>
          <p:cNvPr id="3" name="Grafik 2" descr="Ein Bild, das Text, Schrift, Screenshot, Design enthält.&#10;&#10;Automatisch generierte Beschreibung">
            <a:extLst>
              <a:ext uri="{FF2B5EF4-FFF2-40B4-BE49-F238E27FC236}">
                <a16:creationId xmlns:a16="http://schemas.microsoft.com/office/drawing/2014/main" id="{64C3FA7D-725D-4262-65D6-2596ED8E86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6526" y="6247188"/>
            <a:ext cx="454148" cy="515345"/>
          </a:xfrm>
          <a:prstGeom prst="rect">
            <a:avLst/>
          </a:prstGeom>
        </p:spPr>
      </p:pic>
    </p:spTree>
    <p:extLst>
      <p:ext uri="{BB962C8B-B14F-4D97-AF65-F5344CB8AC3E}">
        <p14:creationId xmlns:p14="http://schemas.microsoft.com/office/powerpoint/2010/main" val="1373029076"/>
      </p:ext>
    </p:extLst>
  </p:cSld>
  <p:clrMapOvr>
    <a:masterClrMapping/>
  </p:clrMapOvr>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4" name="Line 38">
            <a:extLst>
              <a:ext uri="{FF2B5EF4-FFF2-40B4-BE49-F238E27FC236}">
                <a16:creationId xmlns:a16="http://schemas.microsoft.com/office/drawing/2014/main" id="{14458261-8348-41EF-BE61-F4EA1E8C9674}"/>
              </a:ext>
            </a:extLst>
          </p:cNvPr>
          <p:cNvSpPr>
            <a:spLocks noChangeShapeType="1"/>
          </p:cNvSpPr>
          <p:nvPr/>
        </p:nvSpPr>
        <p:spPr bwMode="auto">
          <a:xfrm>
            <a:off x="900113" y="6223000"/>
            <a:ext cx="7702550" cy="0"/>
          </a:xfrm>
          <a:prstGeom prst="line">
            <a:avLst/>
          </a:prstGeom>
          <a:noFill/>
          <a:ln w="381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CH"/>
          </a:p>
        </p:txBody>
      </p:sp>
      <p:sp>
        <p:nvSpPr>
          <p:cNvPr id="30724" name="Rectangle 2"/>
          <p:cNvSpPr>
            <a:spLocks noGrp="1" noChangeArrowheads="1"/>
          </p:cNvSpPr>
          <p:nvPr>
            <p:ph type="ctrTitle"/>
          </p:nvPr>
        </p:nvSpPr>
        <p:spPr>
          <a:xfrm>
            <a:off x="869950" y="441325"/>
            <a:ext cx="7772400" cy="1470025"/>
          </a:xfrm>
        </p:spPr>
        <p:txBody>
          <a:bodyPr/>
          <a:lstStyle>
            <a:lvl1pPr>
              <a:defRPr smtClean="0">
                <a:latin typeface="Arial" charset="0"/>
              </a:defRPr>
            </a:lvl1pPr>
          </a:lstStyle>
          <a:p>
            <a:r>
              <a:rPr lang="de-CH"/>
              <a:t>Titelmasterformat durch Klicken bearbeiten</a:t>
            </a:r>
          </a:p>
        </p:txBody>
      </p:sp>
      <p:sp>
        <p:nvSpPr>
          <p:cNvPr id="30725" name="Rectangle 3"/>
          <p:cNvSpPr>
            <a:spLocks noGrp="1" noChangeArrowheads="1"/>
          </p:cNvSpPr>
          <p:nvPr>
            <p:ph type="subTitle" idx="1"/>
          </p:nvPr>
        </p:nvSpPr>
        <p:spPr>
          <a:xfrm>
            <a:off x="869950" y="2133600"/>
            <a:ext cx="7700963" cy="1752600"/>
          </a:xfrm>
        </p:spPr>
        <p:txBody>
          <a:bodyPr/>
          <a:lstStyle>
            <a:lvl1pPr>
              <a:defRPr b="1" smtClean="0">
                <a:latin typeface="Arial" charset="0"/>
              </a:defRPr>
            </a:lvl1pPr>
          </a:lstStyle>
          <a:p>
            <a:r>
              <a:rPr lang="de-CH"/>
              <a:t>Formatvorlage des Untertitelmasters durch Klicken bearbeiten</a:t>
            </a:r>
          </a:p>
        </p:txBody>
      </p:sp>
      <p:sp>
        <p:nvSpPr>
          <p:cNvPr id="6" name="Rectangle 6">
            <a:extLst>
              <a:ext uri="{FF2B5EF4-FFF2-40B4-BE49-F238E27FC236}">
                <a16:creationId xmlns:a16="http://schemas.microsoft.com/office/drawing/2014/main" id="{9134416D-A4B7-4F91-AED2-1AD84E9BDD28}"/>
              </a:ext>
            </a:extLst>
          </p:cNvPr>
          <p:cNvSpPr>
            <a:spLocks noGrp="1" noChangeArrowheads="1"/>
          </p:cNvSpPr>
          <p:nvPr>
            <p:ph type="ftr" sz="quarter" idx="10"/>
          </p:nvPr>
        </p:nvSpPr>
        <p:spPr/>
        <p:txBody>
          <a:bodyPr/>
          <a:lstStyle>
            <a:lvl1pPr>
              <a:defRPr/>
            </a:lvl1pPr>
          </a:lstStyle>
          <a:p>
            <a:pPr>
              <a:defRPr/>
            </a:pPr>
            <a:r>
              <a:rPr lang="de-CH"/>
              <a:t>Titel der Präsentation  |  Datum -&gt; ändern unter Ansicht / Kopf- und Fusszeile</a:t>
            </a:r>
          </a:p>
        </p:txBody>
      </p:sp>
      <p:sp>
        <p:nvSpPr>
          <p:cNvPr id="7" name="Rectangle 7">
            <a:extLst>
              <a:ext uri="{FF2B5EF4-FFF2-40B4-BE49-F238E27FC236}">
                <a16:creationId xmlns:a16="http://schemas.microsoft.com/office/drawing/2014/main" id="{6AF14B62-EC58-4F3F-B5CD-7433AED982B5}"/>
              </a:ext>
            </a:extLst>
          </p:cNvPr>
          <p:cNvSpPr>
            <a:spLocks noGrp="1" noChangeArrowheads="1"/>
          </p:cNvSpPr>
          <p:nvPr>
            <p:ph type="sldNum" sz="quarter" idx="11"/>
          </p:nvPr>
        </p:nvSpPr>
        <p:spPr/>
        <p:txBody>
          <a:bodyPr/>
          <a:lstStyle>
            <a:lvl1pPr>
              <a:defRPr/>
            </a:lvl1pPr>
          </a:lstStyle>
          <a:p>
            <a:r>
              <a:rPr lang="de-CH" altLang="de-DE"/>
              <a:t>Seite </a:t>
            </a:r>
            <a:fld id="{9B59636A-F612-4202-8317-A3000E991C3E}" type="slidenum">
              <a:rPr lang="de-CH" altLang="de-DE"/>
              <a:pPr/>
              <a:t>‹Nr.›</a:t>
            </a:fld>
            <a:endParaRPr lang="de-CH" altLang="de-DE"/>
          </a:p>
        </p:txBody>
      </p:sp>
      <p:pic>
        <p:nvPicPr>
          <p:cNvPr id="2" name="Grafik 1">
            <a:extLst>
              <a:ext uri="{FF2B5EF4-FFF2-40B4-BE49-F238E27FC236}">
                <a16:creationId xmlns:a16="http://schemas.microsoft.com/office/drawing/2014/main" id="{E6FB9251-0D6B-3A8C-9A17-D27A47AE024C}"/>
              </a:ext>
            </a:extLst>
          </p:cNvPr>
          <p:cNvPicPr>
            <a:picLocks noChangeAspect="1"/>
          </p:cNvPicPr>
          <p:nvPr userDrawn="1"/>
        </p:nvPicPr>
        <p:blipFill>
          <a:blip r:embed="rId2"/>
          <a:stretch>
            <a:fillRect/>
          </a:stretch>
        </p:blipFill>
        <p:spPr>
          <a:xfrm>
            <a:off x="8570913" y="6257708"/>
            <a:ext cx="457240" cy="512108"/>
          </a:xfrm>
          <a:prstGeom prst="rect">
            <a:avLst/>
          </a:prstGeom>
        </p:spPr>
      </p:pic>
    </p:spTree>
    <p:extLst>
      <p:ext uri="{BB962C8B-B14F-4D97-AF65-F5344CB8AC3E}">
        <p14:creationId xmlns:p14="http://schemas.microsoft.com/office/powerpoint/2010/main" val="4127733726"/>
      </p:ext>
    </p:extLst>
  </p:cSld>
  <p:clrMapOvr>
    <a:masterClrMapping/>
  </p:clrMapOvr>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6">
            <a:extLst>
              <a:ext uri="{FF2B5EF4-FFF2-40B4-BE49-F238E27FC236}">
                <a16:creationId xmlns:a16="http://schemas.microsoft.com/office/drawing/2014/main" id="{7D3BBCB2-C0F1-4306-806D-45F61E6A4B20}"/>
              </a:ext>
            </a:extLst>
          </p:cNvPr>
          <p:cNvSpPr>
            <a:spLocks noGrp="1" noChangeArrowheads="1"/>
          </p:cNvSpPr>
          <p:nvPr>
            <p:ph type="ftr" sz="quarter" idx="10"/>
          </p:nvPr>
        </p:nvSpPr>
        <p:spPr>
          <a:ln/>
        </p:spPr>
        <p:txBody>
          <a:bodyPr/>
          <a:lstStyle>
            <a:lvl1pPr>
              <a:defRPr/>
            </a:lvl1pPr>
          </a:lstStyle>
          <a:p>
            <a:pPr>
              <a:defRPr/>
            </a:pPr>
            <a:r>
              <a:rPr lang="de-CH"/>
              <a:t>Steuerseminar KIPFER &amp; KIPFER AG  |  24.01.2013  </a:t>
            </a:r>
          </a:p>
        </p:txBody>
      </p:sp>
      <p:sp>
        <p:nvSpPr>
          <p:cNvPr id="4" name="Rectangle 7">
            <a:extLst>
              <a:ext uri="{FF2B5EF4-FFF2-40B4-BE49-F238E27FC236}">
                <a16:creationId xmlns:a16="http://schemas.microsoft.com/office/drawing/2014/main" id="{51C41790-5E59-4C65-8C57-E73B9AE2DF40}"/>
              </a:ext>
            </a:extLst>
          </p:cNvPr>
          <p:cNvSpPr>
            <a:spLocks noGrp="1" noChangeArrowheads="1"/>
          </p:cNvSpPr>
          <p:nvPr>
            <p:ph type="sldNum" sz="quarter" idx="11"/>
          </p:nvPr>
        </p:nvSpPr>
        <p:spPr>
          <a:ln/>
        </p:spPr>
        <p:txBody>
          <a:bodyPr/>
          <a:lstStyle>
            <a:lvl1pPr>
              <a:defRPr/>
            </a:lvl1pPr>
          </a:lstStyle>
          <a:p>
            <a:r>
              <a:rPr lang="de-CH" altLang="de-DE"/>
              <a:t>Seite </a:t>
            </a:r>
            <a:fld id="{B441E201-E8C5-4AB4-A89B-3D5644815627}" type="slidenum">
              <a:rPr lang="de-CH" altLang="de-DE"/>
              <a:pPr/>
              <a:t>‹Nr.›</a:t>
            </a:fld>
            <a:endParaRPr lang="de-CH" altLang="de-DE"/>
          </a:p>
        </p:txBody>
      </p:sp>
    </p:spTree>
    <p:extLst>
      <p:ext uri="{BB962C8B-B14F-4D97-AF65-F5344CB8AC3E}">
        <p14:creationId xmlns:p14="http://schemas.microsoft.com/office/powerpoint/2010/main" val="125183034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59F499-99AB-4C60-B21E-7E974C8C197D}"/>
              </a:ext>
            </a:extLst>
          </p:cNvPr>
          <p:cNvSpPr>
            <a:spLocks noGrp="1" noChangeArrowheads="1"/>
          </p:cNvSpPr>
          <p:nvPr>
            <p:ph type="title"/>
          </p:nvPr>
        </p:nvSpPr>
        <p:spPr bwMode="auto">
          <a:xfrm>
            <a:off x="871538" y="441325"/>
            <a:ext cx="773112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Titelmasterformat durch Klicken bearbeiten</a:t>
            </a:r>
          </a:p>
        </p:txBody>
      </p:sp>
      <p:sp>
        <p:nvSpPr>
          <p:cNvPr id="1027" name="Rectangle 3">
            <a:extLst>
              <a:ext uri="{FF2B5EF4-FFF2-40B4-BE49-F238E27FC236}">
                <a16:creationId xmlns:a16="http://schemas.microsoft.com/office/drawing/2014/main" id="{C2D0F279-918F-4F12-A90D-B6C4218350E9}"/>
              </a:ext>
            </a:extLst>
          </p:cNvPr>
          <p:cNvSpPr>
            <a:spLocks noGrp="1" noChangeArrowheads="1"/>
          </p:cNvSpPr>
          <p:nvPr>
            <p:ph type="body" idx="1"/>
          </p:nvPr>
        </p:nvSpPr>
        <p:spPr bwMode="auto">
          <a:xfrm>
            <a:off x="887413" y="1784350"/>
            <a:ext cx="77025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Textmasterformate durch Klicken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2054" name="Rectangle 6">
            <a:extLst>
              <a:ext uri="{FF2B5EF4-FFF2-40B4-BE49-F238E27FC236}">
                <a16:creationId xmlns:a16="http://schemas.microsoft.com/office/drawing/2014/main" id="{8BBDF3D9-4319-4295-9EF9-A57A76F2089C}"/>
              </a:ext>
            </a:extLst>
          </p:cNvPr>
          <p:cNvSpPr>
            <a:spLocks noGrp="1" noChangeArrowheads="1"/>
          </p:cNvSpPr>
          <p:nvPr>
            <p:ph type="ftr" sz="quarter" idx="3"/>
          </p:nvPr>
        </p:nvSpPr>
        <p:spPr bwMode="auto">
          <a:xfrm>
            <a:off x="1492250" y="6516688"/>
            <a:ext cx="5545138" cy="287337"/>
          </a:xfrm>
          <a:prstGeom prst="rect">
            <a:avLst/>
          </a:prstGeom>
          <a:noFill/>
          <a:ln>
            <a:noFill/>
          </a:ln>
          <a:effectLst/>
        </p:spPr>
        <p:txBody>
          <a:bodyPr vert="horz" wrap="square" lIns="0" tIns="45720" rIns="91440" bIns="45720" numCol="1" anchor="t" anchorCtr="0" compatLnSpc="1">
            <a:prstTxWarp prst="textNoShape">
              <a:avLst/>
            </a:prstTxWarp>
          </a:bodyPr>
          <a:lstStyle>
            <a:lvl1pPr eaLnBrk="0" hangingPunct="0">
              <a:defRPr sz="800">
                <a:latin typeface="Arial" charset="0"/>
                <a:cs typeface="Arial" charset="0"/>
              </a:defRPr>
            </a:lvl1pPr>
          </a:lstStyle>
          <a:p>
            <a:pPr>
              <a:defRPr/>
            </a:pPr>
            <a:r>
              <a:rPr lang="de-CH"/>
              <a:t>Steuerseminar KIPFER &amp; KIPFER AG  |  24.01.2013  </a:t>
            </a:r>
          </a:p>
        </p:txBody>
      </p:sp>
      <p:sp>
        <p:nvSpPr>
          <p:cNvPr id="2055" name="Rectangle 7">
            <a:extLst>
              <a:ext uri="{FF2B5EF4-FFF2-40B4-BE49-F238E27FC236}">
                <a16:creationId xmlns:a16="http://schemas.microsoft.com/office/drawing/2014/main" id="{EFB4CFC8-EA03-48EA-9821-6816009BC69E}"/>
              </a:ext>
            </a:extLst>
          </p:cNvPr>
          <p:cNvSpPr>
            <a:spLocks noGrp="1" noChangeArrowheads="1"/>
          </p:cNvSpPr>
          <p:nvPr>
            <p:ph type="sldNum" sz="quarter" idx="4"/>
          </p:nvPr>
        </p:nvSpPr>
        <p:spPr bwMode="auto">
          <a:xfrm>
            <a:off x="4500563" y="6570663"/>
            <a:ext cx="682625" cy="287337"/>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800"/>
            </a:lvl1pPr>
          </a:lstStyle>
          <a:p>
            <a:r>
              <a:rPr lang="de-CH" altLang="de-DE"/>
              <a:t>Seite </a:t>
            </a:r>
            <a:fld id="{32A4A46B-096B-4DF1-9DE0-207ED63DD0F3}" type="slidenum">
              <a:rPr lang="de-CH" altLang="de-DE"/>
              <a:pPr/>
              <a:t>‹Nr.›</a:t>
            </a:fld>
            <a:endParaRPr lang="de-CH" altLang="de-DE"/>
          </a:p>
        </p:txBody>
      </p:sp>
      <p:sp>
        <p:nvSpPr>
          <p:cNvPr id="1030" name="AutoShape 2" descr="Logo Finanzplanung, Treuhand, Immobilien">
            <a:extLst>
              <a:ext uri="{FF2B5EF4-FFF2-40B4-BE49-F238E27FC236}">
                <a16:creationId xmlns:a16="http://schemas.microsoft.com/office/drawing/2014/main" id="{BD9F6E7F-C0AD-4293-8440-F8D96631C755}"/>
              </a:ext>
            </a:extLst>
          </p:cNvPr>
          <p:cNvSpPr>
            <a:spLocks noChangeAspect="1" noChangeArrowheads="1"/>
          </p:cNvSpPr>
          <p:nvPr/>
        </p:nvSpPr>
        <p:spPr bwMode="auto">
          <a:xfrm>
            <a:off x="155575" y="-190500"/>
            <a:ext cx="2209800" cy="409575"/>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CH" altLang="de-DE"/>
          </a:p>
        </p:txBody>
      </p:sp>
      <p:sp>
        <p:nvSpPr>
          <p:cNvPr id="1031" name="AutoShape 4" descr="Logo Finanzplanung, Treuhand, Immobilien">
            <a:extLst>
              <a:ext uri="{FF2B5EF4-FFF2-40B4-BE49-F238E27FC236}">
                <a16:creationId xmlns:a16="http://schemas.microsoft.com/office/drawing/2014/main" id="{AFE98EE2-8BF5-4A7B-8497-6609F8045A37}"/>
              </a:ext>
            </a:extLst>
          </p:cNvPr>
          <p:cNvSpPr>
            <a:spLocks noChangeAspect="1" noChangeArrowheads="1"/>
          </p:cNvSpPr>
          <p:nvPr/>
        </p:nvSpPr>
        <p:spPr bwMode="auto">
          <a:xfrm>
            <a:off x="307975" y="-38100"/>
            <a:ext cx="2209800" cy="409575"/>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CH" altLang="de-DE"/>
          </a:p>
        </p:txBody>
      </p:sp>
      <p:sp>
        <p:nvSpPr>
          <p:cNvPr id="1032" name="AutoShape 6" descr="Logo Finanzplanung, Treuhand, Immobilien">
            <a:extLst>
              <a:ext uri="{FF2B5EF4-FFF2-40B4-BE49-F238E27FC236}">
                <a16:creationId xmlns:a16="http://schemas.microsoft.com/office/drawing/2014/main" id="{2359CA0C-F679-4787-BC55-B580467B529F}"/>
              </a:ext>
            </a:extLst>
          </p:cNvPr>
          <p:cNvSpPr>
            <a:spLocks noChangeAspect="1" noChangeArrowheads="1"/>
          </p:cNvSpPr>
          <p:nvPr/>
        </p:nvSpPr>
        <p:spPr bwMode="auto">
          <a:xfrm>
            <a:off x="460375" y="114300"/>
            <a:ext cx="2209800" cy="409575"/>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CH" altLang="de-DE"/>
          </a:p>
        </p:txBody>
      </p:sp>
      <p:pic>
        <p:nvPicPr>
          <p:cNvPr id="1033" name="Grafik 1">
            <a:extLst>
              <a:ext uri="{FF2B5EF4-FFF2-40B4-BE49-F238E27FC236}">
                <a16:creationId xmlns:a16="http://schemas.microsoft.com/office/drawing/2014/main" id="{AC8A6748-A7E4-4139-8786-BC519E5A98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6050" y="6353175"/>
            <a:ext cx="2517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7" r:id="rId1"/>
    <p:sldLayoutId id="2147483948" r:id="rId2"/>
    <p:sldLayoutId id="2147483946" r:id="rId3"/>
  </p:sldLayoutIdLst>
  <p:transition/>
  <p:hf hdr="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lnSpc>
          <a:spcPct val="120000"/>
        </a:lnSpc>
        <a:spcBef>
          <a:spcPct val="20000"/>
        </a:spcBef>
        <a:spcAft>
          <a:spcPct val="0"/>
        </a:spcAft>
        <a:defRPr sz="2800">
          <a:solidFill>
            <a:schemeClr val="tx1"/>
          </a:solidFill>
          <a:latin typeface="+mn-lt"/>
          <a:ea typeface="+mn-ea"/>
          <a:cs typeface="+mn-cs"/>
        </a:defRPr>
      </a:lvl1pPr>
      <a:lvl2pPr marL="266700" indent="-265113" algn="l" rtl="0" eaLnBrk="0" fontAlgn="base" hangingPunct="0">
        <a:lnSpc>
          <a:spcPct val="120000"/>
        </a:lnSpc>
        <a:spcBef>
          <a:spcPct val="0"/>
        </a:spcBef>
        <a:spcAft>
          <a:spcPct val="0"/>
        </a:spcAft>
        <a:buSzPct val="80000"/>
        <a:buFont typeface="Symbol" panose="05050102010706020507" pitchFamily="18" charset="2"/>
        <a:buChar char="&gt;"/>
        <a:defRPr sz="2800">
          <a:solidFill>
            <a:schemeClr val="tx1"/>
          </a:solidFill>
          <a:latin typeface="+mn-lt"/>
        </a:defRPr>
      </a:lvl2pPr>
      <a:lvl3pPr marL="631825" indent="-266700" algn="l" rtl="0" eaLnBrk="0" fontAlgn="base" hangingPunct="0">
        <a:lnSpc>
          <a:spcPct val="120000"/>
        </a:lnSpc>
        <a:spcBef>
          <a:spcPct val="0"/>
        </a:spcBef>
        <a:spcAft>
          <a:spcPct val="0"/>
        </a:spcAft>
        <a:buSzPct val="80000"/>
        <a:buFont typeface="Arial" panose="020B0604020202020204" pitchFamily="34" charset="0"/>
        <a:buChar char="̶"/>
        <a:defRPr sz="2800">
          <a:solidFill>
            <a:schemeClr val="tx1"/>
          </a:solidFill>
          <a:latin typeface="+mn-lt"/>
        </a:defRPr>
      </a:lvl3pPr>
      <a:lvl4pPr marL="963613" indent="-330200" algn="l" rtl="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mn-lt"/>
        </a:defRPr>
      </a:lvl4pPr>
      <a:lvl5pPr marL="1257300" indent="-292100" algn="l" rtl="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mn-lt"/>
        </a:defRPr>
      </a:lvl5pPr>
      <a:lvl6pPr marL="1711325" indent="-442913" algn="l" rtl="0" fontAlgn="base">
        <a:spcBef>
          <a:spcPct val="0"/>
        </a:spcBef>
        <a:spcAft>
          <a:spcPct val="0"/>
        </a:spcAft>
        <a:buSzPct val="80000"/>
        <a:buFont typeface="Arial" charset="0"/>
        <a:buChar char="–"/>
        <a:defRPr sz="2400">
          <a:solidFill>
            <a:schemeClr val="tx1"/>
          </a:solidFill>
          <a:latin typeface="+mn-lt"/>
        </a:defRPr>
      </a:lvl6pPr>
      <a:lvl7pPr marL="2168525" indent="-442913" algn="l" rtl="0" fontAlgn="base">
        <a:spcBef>
          <a:spcPct val="0"/>
        </a:spcBef>
        <a:spcAft>
          <a:spcPct val="0"/>
        </a:spcAft>
        <a:buSzPct val="80000"/>
        <a:buFont typeface="Arial" charset="0"/>
        <a:buChar char="–"/>
        <a:defRPr sz="2400">
          <a:solidFill>
            <a:schemeClr val="tx1"/>
          </a:solidFill>
          <a:latin typeface="+mn-lt"/>
        </a:defRPr>
      </a:lvl7pPr>
      <a:lvl8pPr marL="2625725" indent="-442913" algn="l" rtl="0" fontAlgn="base">
        <a:spcBef>
          <a:spcPct val="0"/>
        </a:spcBef>
        <a:spcAft>
          <a:spcPct val="0"/>
        </a:spcAft>
        <a:buSzPct val="80000"/>
        <a:buFont typeface="Arial" charset="0"/>
        <a:buChar char="–"/>
        <a:defRPr sz="2400">
          <a:solidFill>
            <a:schemeClr val="tx1"/>
          </a:solidFill>
          <a:latin typeface="+mn-lt"/>
        </a:defRPr>
      </a:lvl8pPr>
      <a:lvl9pPr marL="3082925" indent="-442913" algn="l" rtl="0" fontAlgn="base">
        <a:spcBef>
          <a:spcPct val="0"/>
        </a:spcBef>
        <a:spcAft>
          <a:spcPct val="0"/>
        </a:spcAft>
        <a:buSzPct val="80000"/>
        <a:buFont typeface="Arial" charset="0"/>
        <a:buChar char="–"/>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O:\Marketing\Logos\Logo SK.jpg">
            <a:extLst>
              <a:ext uri="{FF2B5EF4-FFF2-40B4-BE49-F238E27FC236}">
                <a16:creationId xmlns:a16="http://schemas.microsoft.com/office/drawing/2014/main" id="{574F4CED-CDB4-4C87-8DB8-B69562E91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1125538"/>
            <a:ext cx="1812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6">
            <a:extLst>
              <a:ext uri="{FF2B5EF4-FFF2-40B4-BE49-F238E27FC236}">
                <a16:creationId xmlns:a16="http://schemas.microsoft.com/office/drawing/2014/main" id="{C46DD149-1429-45A4-B369-D8FC8C75A902}"/>
              </a:ext>
            </a:extLst>
          </p:cNvPr>
          <p:cNvSpPr>
            <a:spLocks noGrp="1" noChangeArrowheads="1"/>
          </p:cNvSpPr>
          <p:nvPr>
            <p:ph type="ctrTitle"/>
          </p:nvPr>
        </p:nvSpPr>
        <p:spPr>
          <a:xfrm>
            <a:off x="830263" y="387350"/>
            <a:ext cx="7772400" cy="1470025"/>
          </a:xfrm>
        </p:spPr>
        <p:txBody>
          <a:bodyPr/>
          <a:lstStyle/>
          <a:p>
            <a:br>
              <a:rPr lang="de-CH" altLang="de-DE" sz="1600" dirty="0"/>
            </a:br>
            <a:r>
              <a:rPr lang="de-CH" altLang="de-DE" dirty="0"/>
              <a:t>Steuerseminar vom</a:t>
            </a:r>
            <a:br>
              <a:rPr lang="de-CH" altLang="de-DE" dirty="0"/>
            </a:br>
            <a:r>
              <a:rPr lang="de-CH" altLang="de-DE" dirty="0"/>
              <a:t>28.02.2024</a:t>
            </a:r>
          </a:p>
        </p:txBody>
      </p:sp>
      <p:sp>
        <p:nvSpPr>
          <p:cNvPr id="6148" name="Rectangle 7">
            <a:extLst>
              <a:ext uri="{FF2B5EF4-FFF2-40B4-BE49-F238E27FC236}">
                <a16:creationId xmlns:a16="http://schemas.microsoft.com/office/drawing/2014/main" id="{5AA32A91-B3D4-4489-951E-19BFF0B2F974}"/>
              </a:ext>
            </a:extLst>
          </p:cNvPr>
          <p:cNvSpPr>
            <a:spLocks noGrp="1" noChangeArrowheads="1"/>
          </p:cNvSpPr>
          <p:nvPr>
            <p:ph type="subTitle" idx="1"/>
          </p:nvPr>
        </p:nvSpPr>
        <p:spPr/>
        <p:txBody>
          <a:bodyPr/>
          <a:lstStyle/>
          <a:p>
            <a:pPr marL="0" indent="0"/>
            <a:r>
              <a:rPr lang="de-CH" altLang="de-DE"/>
              <a:t>Patrick Kipfer, KIPFER &amp; KIPFER AG	</a:t>
            </a:r>
          </a:p>
        </p:txBody>
      </p:sp>
      <p:pic>
        <p:nvPicPr>
          <p:cNvPr id="6149" name="Grafik 4" descr="titel.jpg">
            <a:extLst>
              <a:ext uri="{FF2B5EF4-FFF2-40B4-BE49-F238E27FC236}">
                <a16:creationId xmlns:a16="http://schemas.microsoft.com/office/drawing/2014/main" id="{B878FFA0-5306-44D1-BB32-2EDDD90B6C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292600"/>
            <a:ext cx="77025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AutoShape 9" descr="Logo Finanzplanung, Treuhand, Immobilien">
            <a:extLst>
              <a:ext uri="{FF2B5EF4-FFF2-40B4-BE49-F238E27FC236}">
                <a16:creationId xmlns:a16="http://schemas.microsoft.com/office/drawing/2014/main" id="{8BA39750-847F-4973-A2BB-02308D8AA0B8}"/>
              </a:ext>
            </a:extLst>
          </p:cNvPr>
          <p:cNvSpPr>
            <a:spLocks noChangeAspect="1" noChangeArrowheads="1"/>
          </p:cNvSpPr>
          <p:nvPr/>
        </p:nvSpPr>
        <p:spPr bwMode="auto">
          <a:xfrm>
            <a:off x="155575" y="-190500"/>
            <a:ext cx="2209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1800"/>
          </a:p>
        </p:txBody>
      </p:sp>
      <p:sp>
        <p:nvSpPr>
          <p:cNvPr id="6151" name="AutoShape 11" descr="Logo Finanzplanung, Treuhand, Immobilien">
            <a:extLst>
              <a:ext uri="{FF2B5EF4-FFF2-40B4-BE49-F238E27FC236}">
                <a16:creationId xmlns:a16="http://schemas.microsoft.com/office/drawing/2014/main" id="{9EF0F150-C4ED-437A-83D9-CB9D48033D3D}"/>
              </a:ext>
            </a:extLst>
          </p:cNvPr>
          <p:cNvSpPr>
            <a:spLocks noChangeAspect="1" noChangeArrowheads="1"/>
          </p:cNvSpPr>
          <p:nvPr/>
        </p:nvSpPr>
        <p:spPr bwMode="auto">
          <a:xfrm>
            <a:off x="307975" y="-38100"/>
            <a:ext cx="2209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1800"/>
          </a:p>
        </p:txBody>
      </p:sp>
      <p:sp>
        <p:nvSpPr>
          <p:cNvPr id="6152" name="AutoShape 15" descr="Logo Finanzplanung, Treuhand, Immobilien">
            <a:extLst>
              <a:ext uri="{FF2B5EF4-FFF2-40B4-BE49-F238E27FC236}">
                <a16:creationId xmlns:a16="http://schemas.microsoft.com/office/drawing/2014/main" id="{3B75BDD7-9D7F-42A5-AE5D-C65ADA098021}"/>
              </a:ext>
            </a:extLst>
          </p:cNvPr>
          <p:cNvSpPr>
            <a:spLocks noChangeAspect="1" noChangeArrowheads="1"/>
          </p:cNvSpPr>
          <p:nvPr/>
        </p:nvSpPr>
        <p:spPr bwMode="auto">
          <a:xfrm>
            <a:off x="460375" y="114300"/>
            <a:ext cx="2209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feld 3">
            <a:extLst>
              <a:ext uri="{FF2B5EF4-FFF2-40B4-BE49-F238E27FC236}">
                <a16:creationId xmlns:a16="http://schemas.microsoft.com/office/drawing/2014/main" id="{F3287490-6209-4479-94EB-C99A0E66776C}"/>
              </a:ext>
            </a:extLst>
          </p:cNvPr>
          <p:cNvSpPr txBox="1">
            <a:spLocks noChangeArrowheads="1"/>
          </p:cNvSpPr>
          <p:nvPr/>
        </p:nvSpPr>
        <p:spPr bwMode="auto">
          <a:xfrm>
            <a:off x="827088" y="3019425"/>
            <a:ext cx="79200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9pPr>
          </a:lstStyle>
          <a:p>
            <a:pPr eaLnBrk="1" hangingPunct="1">
              <a:lnSpc>
                <a:spcPct val="100000"/>
              </a:lnSpc>
              <a:spcBef>
                <a:spcPct val="0"/>
              </a:spcBef>
            </a:pPr>
            <a:r>
              <a:rPr lang="de-DE" altLang="de-DE" sz="2400"/>
              <a:t>Stb. EK		Steuern	Grenzsteuersatz	Ersparnis</a:t>
            </a:r>
          </a:p>
          <a:p>
            <a:pPr eaLnBrk="1" hangingPunct="1">
              <a:lnSpc>
                <a:spcPct val="100000"/>
              </a:lnSpc>
              <a:spcBef>
                <a:spcPct val="0"/>
              </a:spcBef>
            </a:pPr>
            <a:r>
              <a:rPr lang="de-DE" altLang="de-DE" sz="2400"/>
              <a:t>Fr. 	100‘000.-	Fr. 	24‘765.-		33.76%			0.-</a:t>
            </a:r>
          </a:p>
          <a:p>
            <a:pPr eaLnBrk="1" hangingPunct="1">
              <a:lnSpc>
                <a:spcPct val="100000"/>
              </a:lnSpc>
              <a:spcBef>
                <a:spcPct val="0"/>
              </a:spcBef>
            </a:pPr>
            <a:endParaRPr lang="de-DE" altLang="de-DE" sz="2400"/>
          </a:p>
          <a:p>
            <a:pPr eaLnBrk="1" hangingPunct="1">
              <a:lnSpc>
                <a:spcPct val="100000"/>
              </a:lnSpc>
              <a:spcBef>
                <a:spcPct val="0"/>
              </a:spcBef>
            </a:pPr>
            <a:r>
              <a:rPr lang="de-DE" altLang="de-DE" sz="2400"/>
              <a:t>Fr. 	83‘333.-	Fr. 	19‘028.-		32.78%		5‘737.-</a:t>
            </a:r>
          </a:p>
          <a:p>
            <a:pPr eaLnBrk="1" hangingPunct="1">
              <a:lnSpc>
                <a:spcPct val="100000"/>
              </a:lnSpc>
              <a:spcBef>
                <a:spcPct val="0"/>
              </a:spcBef>
            </a:pPr>
            <a:r>
              <a:rPr lang="de-DE" altLang="de-DE" sz="2400"/>
              <a:t>Fr. 	83‘333.-	Fr. 	19‘028.-		32.78%		5‘737.-</a:t>
            </a:r>
          </a:p>
          <a:p>
            <a:pPr eaLnBrk="1" hangingPunct="1">
              <a:lnSpc>
                <a:spcPct val="100000"/>
              </a:lnSpc>
              <a:spcBef>
                <a:spcPct val="0"/>
              </a:spcBef>
            </a:pPr>
            <a:r>
              <a:rPr lang="de-DE" altLang="de-DE" sz="2400"/>
              <a:t>Fr. 	83‘333.-	Fr. 	19‘028.-		32.78%		5‘737.-</a:t>
            </a:r>
          </a:p>
        </p:txBody>
      </p:sp>
      <p:sp>
        <p:nvSpPr>
          <p:cNvPr id="15363" name="Rechteck 4">
            <a:extLst>
              <a:ext uri="{FF2B5EF4-FFF2-40B4-BE49-F238E27FC236}">
                <a16:creationId xmlns:a16="http://schemas.microsoft.com/office/drawing/2014/main" id="{18DFBD99-B82B-4168-B194-8EEEA301C35F}"/>
              </a:ext>
            </a:extLst>
          </p:cNvPr>
          <p:cNvSpPr>
            <a:spLocks noChangeArrowheads="1"/>
          </p:cNvSpPr>
          <p:nvPr/>
        </p:nvSpPr>
        <p:spPr bwMode="auto">
          <a:xfrm>
            <a:off x="827088" y="4149725"/>
            <a:ext cx="7920037" cy="1177925"/>
          </a:xfrm>
          <a:prstGeom prst="rect">
            <a:avLst/>
          </a:prstGeom>
          <a:solidFill>
            <a:srgbClr val="00836A">
              <a:alpha val="14902"/>
            </a:srgbClr>
          </a:solidFill>
          <a:ln>
            <a:noFill/>
          </a:ln>
          <a:extLst>
            <a:ext uri="{91240B29-F687-4F45-9708-019B960494DF}">
              <a14:hiddenLine xmlns:a14="http://schemas.microsoft.com/office/drawing/2010/main" w="3810" algn="ctr">
                <a:solidFill>
                  <a:srgbClr val="000000"/>
                </a:solidFill>
                <a:round/>
                <a:headEnd/>
                <a:tailEnd/>
              </a14:hiddenLine>
            </a:ext>
          </a:extLst>
        </p:spPr>
        <p:txBody>
          <a:bodyPr anchor="ct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2400"/>
          </a:p>
        </p:txBody>
      </p:sp>
      <p:sp>
        <p:nvSpPr>
          <p:cNvPr id="15364" name="Rectangle 7">
            <a:extLst>
              <a:ext uri="{FF2B5EF4-FFF2-40B4-BE49-F238E27FC236}">
                <a16:creationId xmlns:a16="http://schemas.microsoft.com/office/drawing/2014/main" id="{3141C47D-61DD-44D7-8DE0-23EBBEED3DD5}"/>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08A3BDA4-9EB8-4632-995C-00731E40D21A}" type="slidenum">
              <a:rPr lang="de-CH" altLang="de-DE" sz="800"/>
              <a:pPr>
                <a:lnSpc>
                  <a:spcPct val="100000"/>
                </a:lnSpc>
                <a:spcBef>
                  <a:spcPct val="0"/>
                </a:spcBef>
              </a:pPr>
              <a:t>10</a:t>
            </a:fld>
            <a:endParaRPr lang="de-CH" altLang="de-DE" sz="800"/>
          </a:p>
        </p:txBody>
      </p:sp>
      <p:sp>
        <p:nvSpPr>
          <p:cNvPr id="15365" name="Rectangle 2">
            <a:extLst>
              <a:ext uri="{FF2B5EF4-FFF2-40B4-BE49-F238E27FC236}">
                <a16:creationId xmlns:a16="http://schemas.microsoft.com/office/drawing/2014/main" id="{B0FFB611-0DFC-4DD6-AB78-82AF6B88138A}"/>
              </a:ext>
            </a:extLst>
          </p:cNvPr>
          <p:cNvSpPr>
            <a:spLocks noGrp="1" noChangeArrowheads="1"/>
          </p:cNvSpPr>
          <p:nvPr>
            <p:ph type="title" idx="4294967295"/>
          </p:nvPr>
        </p:nvSpPr>
        <p:spPr/>
        <p:txBody>
          <a:bodyPr/>
          <a:lstStyle/>
          <a:p>
            <a:pPr eaLnBrk="1" hangingPunct="1"/>
            <a:r>
              <a:rPr lang="de-CH" altLang="de-DE"/>
              <a:t>Steuerplanung</a:t>
            </a:r>
          </a:p>
        </p:txBody>
      </p:sp>
      <p:sp>
        <p:nvSpPr>
          <p:cNvPr id="8" name="Textfeld 7">
            <a:extLst>
              <a:ext uri="{FF2B5EF4-FFF2-40B4-BE49-F238E27FC236}">
                <a16:creationId xmlns:a16="http://schemas.microsoft.com/office/drawing/2014/main" id="{CED8F243-6B6A-4356-B4BB-41973BE5449E}"/>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Einkäufe Pensionskasse</a:t>
            </a:r>
          </a:p>
        </p:txBody>
      </p:sp>
      <p:sp>
        <p:nvSpPr>
          <p:cNvPr id="15367" name="Rechteck 8">
            <a:extLst>
              <a:ext uri="{FF2B5EF4-FFF2-40B4-BE49-F238E27FC236}">
                <a16:creationId xmlns:a16="http://schemas.microsoft.com/office/drawing/2014/main" id="{6DAEAEA8-48CF-4CBF-8A7F-B2FEF94C7E06}"/>
              </a:ext>
            </a:extLst>
          </p:cNvPr>
          <p:cNvSpPr>
            <a:spLocks noChangeArrowheads="1"/>
          </p:cNvSpPr>
          <p:nvPr/>
        </p:nvSpPr>
        <p:spPr bwMode="auto">
          <a:xfrm>
            <a:off x="827088" y="1804988"/>
            <a:ext cx="842486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355600" algn="l"/>
                <a:tab pos="1790700" algn="l"/>
                <a:tab pos="2514600" algn="l"/>
                <a:tab pos="4660900" algn="l"/>
                <a:tab pos="4749800" algn="l"/>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355600" algn="l"/>
                <a:tab pos="1790700" algn="l"/>
                <a:tab pos="2514600" algn="l"/>
                <a:tab pos="4660900" algn="l"/>
                <a:tab pos="4749800" algn="l"/>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355600" algn="l"/>
                <a:tab pos="1790700" algn="l"/>
                <a:tab pos="2514600" algn="l"/>
                <a:tab pos="4660900" algn="l"/>
                <a:tab pos="4749800" algn="l"/>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9pPr>
          </a:lstStyle>
          <a:p>
            <a:pPr eaLnBrk="1" hangingPunct="1">
              <a:lnSpc>
                <a:spcPct val="100000"/>
              </a:lnSpc>
              <a:spcBef>
                <a:spcPct val="0"/>
              </a:spcBef>
            </a:pPr>
            <a:r>
              <a:rPr lang="de-CH" altLang="de-DE" sz="2400"/>
              <a:t>Alleinstehender, Wohnort Bern / Steuerbares Einkommen 100’000.-/Jahr / Vermögen 100’000.- / Einkaufsmöglichkeit Fr. 50’000.- / aufgeteilt in 3 Einzahlungsjahre</a:t>
            </a:r>
          </a:p>
          <a:p>
            <a:pPr eaLnBrk="1" hangingPunct="1">
              <a:lnSpc>
                <a:spcPct val="100000"/>
              </a:lnSpc>
              <a:spcBef>
                <a:spcPct val="0"/>
              </a:spcBef>
            </a:pPr>
            <a:endParaRPr lang="de-CH" altLang="de-DE" sz="1000"/>
          </a:p>
          <a:p>
            <a:pPr eaLnBrk="1" hangingPunct="1">
              <a:lnSpc>
                <a:spcPct val="100000"/>
              </a:lnSpc>
              <a:spcBef>
                <a:spcPct val="0"/>
              </a:spcBef>
            </a:pPr>
            <a:endParaRPr lang="de-CH" altLang="de-DE" sz="2400"/>
          </a:p>
          <a:p>
            <a:pPr eaLnBrk="1" hangingPunct="1">
              <a:lnSpc>
                <a:spcPct val="100000"/>
              </a:lnSpc>
              <a:spcBef>
                <a:spcPct val="0"/>
              </a:spcBef>
            </a:pPr>
            <a:endParaRPr lang="de-CH" altLang="de-DE" sz="2400"/>
          </a:p>
          <a:p>
            <a:pPr eaLnBrk="1" hangingPunct="1">
              <a:lnSpc>
                <a:spcPct val="100000"/>
              </a:lnSpc>
              <a:spcBef>
                <a:spcPct val="0"/>
              </a:spcBef>
            </a:pPr>
            <a:r>
              <a:rPr lang="de-CH" altLang="de-DE" sz="240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hteck 4">
            <a:extLst>
              <a:ext uri="{FF2B5EF4-FFF2-40B4-BE49-F238E27FC236}">
                <a16:creationId xmlns:a16="http://schemas.microsoft.com/office/drawing/2014/main" id="{7AAAD195-7027-4342-B348-ECED6BD91E68}"/>
              </a:ext>
            </a:extLst>
          </p:cNvPr>
          <p:cNvSpPr>
            <a:spLocks noChangeArrowheads="1"/>
          </p:cNvSpPr>
          <p:nvPr/>
        </p:nvSpPr>
        <p:spPr bwMode="auto">
          <a:xfrm>
            <a:off x="827088" y="4149725"/>
            <a:ext cx="7920037" cy="1582738"/>
          </a:xfrm>
          <a:prstGeom prst="rect">
            <a:avLst/>
          </a:prstGeom>
          <a:solidFill>
            <a:srgbClr val="00836A">
              <a:alpha val="14902"/>
            </a:srgbClr>
          </a:solidFill>
          <a:ln>
            <a:noFill/>
          </a:ln>
          <a:extLst>
            <a:ext uri="{91240B29-F687-4F45-9708-019B960494DF}">
              <a14:hiddenLine xmlns:a14="http://schemas.microsoft.com/office/drawing/2010/main" w="3810" algn="ctr">
                <a:solidFill>
                  <a:srgbClr val="000000"/>
                </a:solidFill>
                <a:round/>
                <a:headEnd/>
                <a:tailEnd/>
              </a14:hiddenLine>
            </a:ext>
          </a:extLst>
        </p:spPr>
        <p:txBody>
          <a:bodyPr anchor="ct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2400"/>
          </a:p>
        </p:txBody>
      </p:sp>
      <p:sp>
        <p:nvSpPr>
          <p:cNvPr id="16387" name="Textfeld 3">
            <a:extLst>
              <a:ext uri="{FF2B5EF4-FFF2-40B4-BE49-F238E27FC236}">
                <a16:creationId xmlns:a16="http://schemas.microsoft.com/office/drawing/2014/main" id="{A55D2DC8-A7ED-483D-BBBE-A1D6B03490FF}"/>
              </a:ext>
            </a:extLst>
          </p:cNvPr>
          <p:cNvSpPr txBox="1">
            <a:spLocks noChangeArrowheads="1"/>
          </p:cNvSpPr>
          <p:nvPr/>
        </p:nvSpPr>
        <p:spPr bwMode="auto">
          <a:xfrm>
            <a:off x="827088" y="3019425"/>
            <a:ext cx="792003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9pPr>
          </a:lstStyle>
          <a:p>
            <a:pPr eaLnBrk="1" hangingPunct="1">
              <a:lnSpc>
                <a:spcPct val="100000"/>
              </a:lnSpc>
              <a:spcBef>
                <a:spcPct val="0"/>
              </a:spcBef>
            </a:pPr>
            <a:r>
              <a:rPr lang="de-DE" altLang="de-DE" sz="2400"/>
              <a:t>Stb. EK		Steuern	Grenzsteuersatz	Ersparnis</a:t>
            </a:r>
          </a:p>
          <a:p>
            <a:pPr eaLnBrk="1" hangingPunct="1">
              <a:lnSpc>
                <a:spcPct val="100000"/>
              </a:lnSpc>
              <a:spcBef>
                <a:spcPct val="0"/>
              </a:spcBef>
            </a:pPr>
            <a:r>
              <a:rPr lang="de-DE" altLang="de-DE" sz="2400"/>
              <a:t>Fr. 	100‘000.-	Fr. 	24‘765.-		33.76%			0.-</a:t>
            </a:r>
          </a:p>
          <a:p>
            <a:pPr eaLnBrk="1" hangingPunct="1">
              <a:lnSpc>
                <a:spcPct val="100000"/>
              </a:lnSpc>
              <a:spcBef>
                <a:spcPct val="0"/>
              </a:spcBef>
            </a:pPr>
            <a:endParaRPr lang="de-DE" altLang="de-DE" sz="2400"/>
          </a:p>
          <a:p>
            <a:pPr eaLnBrk="1" hangingPunct="1">
              <a:lnSpc>
                <a:spcPct val="100000"/>
              </a:lnSpc>
              <a:spcBef>
                <a:spcPct val="0"/>
              </a:spcBef>
            </a:pPr>
            <a:r>
              <a:rPr lang="de-DE" altLang="de-DE" sz="2400"/>
              <a:t>Fr. 	87‘500.-	Fr. 20‘430.-		33.77%		4‘335.-</a:t>
            </a:r>
          </a:p>
          <a:p>
            <a:pPr eaLnBrk="1" hangingPunct="1">
              <a:lnSpc>
                <a:spcPct val="100000"/>
              </a:lnSpc>
              <a:spcBef>
                <a:spcPct val="0"/>
              </a:spcBef>
            </a:pPr>
            <a:r>
              <a:rPr lang="de-DE" altLang="de-DE" sz="2400"/>
              <a:t>Fr. 	87‘500.-	Fr. 20‘430.-		33.77%		4‘335.-</a:t>
            </a:r>
          </a:p>
          <a:p>
            <a:pPr eaLnBrk="1" hangingPunct="1">
              <a:lnSpc>
                <a:spcPct val="100000"/>
              </a:lnSpc>
              <a:spcBef>
                <a:spcPct val="0"/>
              </a:spcBef>
            </a:pPr>
            <a:r>
              <a:rPr lang="de-DE" altLang="de-DE" sz="2400"/>
              <a:t>Fr. 	87‘500.-	Fr. 20‘430.-		33.77%		4‘335.-</a:t>
            </a:r>
          </a:p>
          <a:p>
            <a:pPr eaLnBrk="1" hangingPunct="1">
              <a:lnSpc>
                <a:spcPct val="100000"/>
              </a:lnSpc>
              <a:spcBef>
                <a:spcPct val="0"/>
              </a:spcBef>
            </a:pPr>
            <a:r>
              <a:rPr lang="de-DE" altLang="de-DE" sz="2400"/>
              <a:t>Fr. 	87‘500.-	Fr. 20‘430.-		33.77%		4‘335.-</a:t>
            </a:r>
          </a:p>
          <a:p>
            <a:pPr eaLnBrk="1" hangingPunct="1">
              <a:lnSpc>
                <a:spcPct val="100000"/>
              </a:lnSpc>
              <a:spcBef>
                <a:spcPct val="0"/>
              </a:spcBef>
            </a:pPr>
            <a:endParaRPr lang="de-DE" altLang="de-DE" sz="2400"/>
          </a:p>
        </p:txBody>
      </p:sp>
      <p:sp>
        <p:nvSpPr>
          <p:cNvPr id="16388" name="Rectangle 7">
            <a:extLst>
              <a:ext uri="{FF2B5EF4-FFF2-40B4-BE49-F238E27FC236}">
                <a16:creationId xmlns:a16="http://schemas.microsoft.com/office/drawing/2014/main" id="{8B23B66F-1818-41AD-9EC3-B1D3802321D9}"/>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F826B4ED-D384-4A9A-91EE-3A4913EF8782}" type="slidenum">
              <a:rPr lang="de-CH" altLang="de-DE" sz="800"/>
              <a:pPr>
                <a:lnSpc>
                  <a:spcPct val="100000"/>
                </a:lnSpc>
                <a:spcBef>
                  <a:spcPct val="0"/>
                </a:spcBef>
              </a:pPr>
              <a:t>11</a:t>
            </a:fld>
            <a:endParaRPr lang="de-CH" altLang="de-DE" sz="800"/>
          </a:p>
        </p:txBody>
      </p:sp>
      <p:sp>
        <p:nvSpPr>
          <p:cNvPr id="16389" name="Rectangle 2">
            <a:extLst>
              <a:ext uri="{FF2B5EF4-FFF2-40B4-BE49-F238E27FC236}">
                <a16:creationId xmlns:a16="http://schemas.microsoft.com/office/drawing/2014/main" id="{83C3875C-A1E7-4CCC-A556-7ADF2FD66150}"/>
              </a:ext>
            </a:extLst>
          </p:cNvPr>
          <p:cNvSpPr>
            <a:spLocks noGrp="1" noChangeArrowheads="1"/>
          </p:cNvSpPr>
          <p:nvPr>
            <p:ph type="title" idx="4294967295"/>
          </p:nvPr>
        </p:nvSpPr>
        <p:spPr/>
        <p:txBody>
          <a:bodyPr/>
          <a:lstStyle/>
          <a:p>
            <a:pPr eaLnBrk="1" hangingPunct="1"/>
            <a:r>
              <a:rPr lang="de-CH" altLang="de-DE"/>
              <a:t>Steuerplanung</a:t>
            </a:r>
          </a:p>
        </p:txBody>
      </p:sp>
      <p:sp>
        <p:nvSpPr>
          <p:cNvPr id="8" name="Textfeld 7">
            <a:extLst>
              <a:ext uri="{FF2B5EF4-FFF2-40B4-BE49-F238E27FC236}">
                <a16:creationId xmlns:a16="http://schemas.microsoft.com/office/drawing/2014/main" id="{00406F4D-1BD3-4934-B180-95AE6138D105}"/>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Einkäufe Pensionskasse</a:t>
            </a:r>
          </a:p>
        </p:txBody>
      </p:sp>
      <p:sp>
        <p:nvSpPr>
          <p:cNvPr id="16391" name="Rechteck 8">
            <a:extLst>
              <a:ext uri="{FF2B5EF4-FFF2-40B4-BE49-F238E27FC236}">
                <a16:creationId xmlns:a16="http://schemas.microsoft.com/office/drawing/2014/main" id="{810118C6-D48F-49DA-B26C-DD7E20810076}"/>
              </a:ext>
            </a:extLst>
          </p:cNvPr>
          <p:cNvSpPr>
            <a:spLocks noChangeArrowheads="1"/>
          </p:cNvSpPr>
          <p:nvPr/>
        </p:nvSpPr>
        <p:spPr bwMode="auto">
          <a:xfrm>
            <a:off x="827088" y="1804988"/>
            <a:ext cx="842486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355600" algn="l"/>
                <a:tab pos="1790700" algn="l"/>
                <a:tab pos="2514600" algn="l"/>
                <a:tab pos="4660900" algn="l"/>
                <a:tab pos="4749800" algn="l"/>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355600" algn="l"/>
                <a:tab pos="1790700" algn="l"/>
                <a:tab pos="2514600" algn="l"/>
                <a:tab pos="4660900" algn="l"/>
                <a:tab pos="4749800" algn="l"/>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355600" algn="l"/>
                <a:tab pos="1790700" algn="l"/>
                <a:tab pos="2514600" algn="l"/>
                <a:tab pos="4660900" algn="l"/>
                <a:tab pos="4749800" algn="l"/>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9pPr>
          </a:lstStyle>
          <a:p>
            <a:pPr eaLnBrk="1" hangingPunct="1">
              <a:lnSpc>
                <a:spcPct val="100000"/>
              </a:lnSpc>
              <a:spcBef>
                <a:spcPct val="0"/>
              </a:spcBef>
            </a:pPr>
            <a:r>
              <a:rPr lang="de-CH" altLang="de-DE" sz="2400"/>
              <a:t>Alleinstehender, Wohnort Bern / Steuerbares Einkommen 100’000.-/Jahr / Vermögen 100’000.- / Einkaufsmöglichkeit Fr. 50’000.- aufgeteilt in 4 Einzahlungsjahre</a:t>
            </a:r>
          </a:p>
          <a:p>
            <a:pPr eaLnBrk="1" hangingPunct="1">
              <a:lnSpc>
                <a:spcPct val="100000"/>
              </a:lnSpc>
              <a:spcBef>
                <a:spcPct val="0"/>
              </a:spcBef>
            </a:pPr>
            <a:endParaRPr lang="de-CH" altLang="de-DE" sz="1000"/>
          </a:p>
          <a:p>
            <a:pPr eaLnBrk="1" hangingPunct="1">
              <a:lnSpc>
                <a:spcPct val="100000"/>
              </a:lnSpc>
              <a:spcBef>
                <a:spcPct val="0"/>
              </a:spcBef>
            </a:pPr>
            <a:endParaRPr lang="de-CH" altLang="de-DE" sz="2400"/>
          </a:p>
          <a:p>
            <a:pPr eaLnBrk="1" hangingPunct="1">
              <a:lnSpc>
                <a:spcPct val="100000"/>
              </a:lnSpc>
              <a:spcBef>
                <a:spcPct val="0"/>
              </a:spcBef>
            </a:pPr>
            <a:endParaRPr lang="de-CH" altLang="de-DE" sz="2400"/>
          </a:p>
          <a:p>
            <a:pPr eaLnBrk="1" hangingPunct="1">
              <a:lnSpc>
                <a:spcPct val="100000"/>
              </a:lnSpc>
              <a:spcBef>
                <a:spcPct val="0"/>
              </a:spcBef>
            </a:pPr>
            <a:r>
              <a:rPr lang="de-CH" altLang="de-DE" sz="240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hteck 4">
            <a:extLst>
              <a:ext uri="{FF2B5EF4-FFF2-40B4-BE49-F238E27FC236}">
                <a16:creationId xmlns:a16="http://schemas.microsoft.com/office/drawing/2014/main" id="{0A6F9EE5-0CB6-4A25-84A1-606A9EC6E55D}"/>
              </a:ext>
            </a:extLst>
          </p:cNvPr>
          <p:cNvSpPr>
            <a:spLocks noChangeArrowheads="1"/>
          </p:cNvSpPr>
          <p:nvPr/>
        </p:nvSpPr>
        <p:spPr bwMode="auto">
          <a:xfrm>
            <a:off x="827088" y="4149725"/>
            <a:ext cx="7920037" cy="1916113"/>
          </a:xfrm>
          <a:prstGeom prst="rect">
            <a:avLst/>
          </a:prstGeom>
          <a:solidFill>
            <a:srgbClr val="00836A">
              <a:alpha val="14902"/>
            </a:srgbClr>
          </a:solidFill>
          <a:ln>
            <a:noFill/>
          </a:ln>
          <a:extLst>
            <a:ext uri="{91240B29-F687-4F45-9708-019B960494DF}">
              <a14:hiddenLine xmlns:a14="http://schemas.microsoft.com/office/drawing/2010/main" w="3810" algn="ctr">
                <a:solidFill>
                  <a:srgbClr val="000000"/>
                </a:solidFill>
                <a:round/>
                <a:headEnd/>
                <a:tailEnd/>
              </a14:hiddenLine>
            </a:ext>
          </a:extLst>
        </p:spPr>
        <p:txBody>
          <a:bodyPr anchor="ct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2400"/>
          </a:p>
        </p:txBody>
      </p:sp>
      <p:sp>
        <p:nvSpPr>
          <p:cNvPr id="17411" name="Textfeld 3">
            <a:extLst>
              <a:ext uri="{FF2B5EF4-FFF2-40B4-BE49-F238E27FC236}">
                <a16:creationId xmlns:a16="http://schemas.microsoft.com/office/drawing/2014/main" id="{81BA99C5-00FF-47FA-AE23-7C247085D022}"/>
              </a:ext>
            </a:extLst>
          </p:cNvPr>
          <p:cNvSpPr txBox="1">
            <a:spLocks noChangeArrowheads="1"/>
          </p:cNvSpPr>
          <p:nvPr/>
        </p:nvSpPr>
        <p:spPr bwMode="auto">
          <a:xfrm>
            <a:off x="827088" y="3019425"/>
            <a:ext cx="79200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9pPr>
          </a:lstStyle>
          <a:p>
            <a:pPr eaLnBrk="1" hangingPunct="1">
              <a:lnSpc>
                <a:spcPct val="100000"/>
              </a:lnSpc>
              <a:spcBef>
                <a:spcPct val="0"/>
              </a:spcBef>
            </a:pPr>
            <a:r>
              <a:rPr lang="de-DE" altLang="de-DE" sz="2400"/>
              <a:t>Stb. EK		Steuern	Grenzsteuersatz	Ersparnis</a:t>
            </a:r>
          </a:p>
          <a:p>
            <a:pPr eaLnBrk="1" hangingPunct="1">
              <a:lnSpc>
                <a:spcPct val="100000"/>
              </a:lnSpc>
              <a:spcBef>
                <a:spcPct val="0"/>
              </a:spcBef>
            </a:pPr>
            <a:r>
              <a:rPr lang="de-DE" altLang="de-DE" sz="2400"/>
              <a:t>Fr. 	100‘000.-	Fr. 	24‘765.-		33.76%			0.-</a:t>
            </a:r>
          </a:p>
          <a:p>
            <a:pPr eaLnBrk="1" hangingPunct="1">
              <a:lnSpc>
                <a:spcPct val="100000"/>
              </a:lnSpc>
              <a:spcBef>
                <a:spcPct val="0"/>
              </a:spcBef>
            </a:pPr>
            <a:endParaRPr lang="de-DE" altLang="de-DE" sz="2400"/>
          </a:p>
          <a:p>
            <a:pPr eaLnBrk="1" hangingPunct="1">
              <a:lnSpc>
                <a:spcPct val="100000"/>
              </a:lnSpc>
              <a:spcBef>
                <a:spcPct val="0"/>
              </a:spcBef>
            </a:pPr>
            <a:r>
              <a:rPr lang="de-DE" altLang="de-DE" sz="2400"/>
              <a:t>Fr. 	90‘000.-	Fr. 21‘264.-		33.78%		3‘501.-</a:t>
            </a:r>
          </a:p>
          <a:p>
            <a:pPr eaLnBrk="1" hangingPunct="1">
              <a:lnSpc>
                <a:spcPct val="100000"/>
              </a:lnSpc>
              <a:spcBef>
                <a:spcPct val="0"/>
              </a:spcBef>
            </a:pPr>
            <a:r>
              <a:rPr lang="de-DE" altLang="de-DE" sz="2400"/>
              <a:t>Fr. 	90‘000.-	Fr. 21‘264.-		33.78%		3‘501.-</a:t>
            </a:r>
          </a:p>
          <a:p>
            <a:pPr eaLnBrk="1" hangingPunct="1">
              <a:lnSpc>
                <a:spcPct val="100000"/>
              </a:lnSpc>
              <a:spcBef>
                <a:spcPct val="0"/>
              </a:spcBef>
            </a:pPr>
            <a:r>
              <a:rPr lang="de-DE" altLang="de-DE" sz="2400"/>
              <a:t>Fr. 	90‘000.-	Fr. 21‘264.-		33.78%		3‘501.-</a:t>
            </a:r>
          </a:p>
          <a:p>
            <a:pPr eaLnBrk="1" hangingPunct="1">
              <a:lnSpc>
                <a:spcPct val="100000"/>
              </a:lnSpc>
              <a:spcBef>
                <a:spcPct val="0"/>
              </a:spcBef>
            </a:pPr>
            <a:r>
              <a:rPr lang="de-DE" altLang="de-DE" sz="2400"/>
              <a:t>Fr. 	90‘000.-	Fr. 21‘264.-		33.78%		3‘501.-</a:t>
            </a:r>
          </a:p>
          <a:p>
            <a:pPr eaLnBrk="1" hangingPunct="1">
              <a:lnSpc>
                <a:spcPct val="100000"/>
              </a:lnSpc>
              <a:spcBef>
                <a:spcPct val="0"/>
              </a:spcBef>
            </a:pPr>
            <a:r>
              <a:rPr lang="de-DE" altLang="de-DE" sz="2400"/>
              <a:t>Fr. 	90‘000.-	Fr. 21‘264.-		33.78%		3‘501.-</a:t>
            </a:r>
          </a:p>
          <a:p>
            <a:pPr eaLnBrk="1" hangingPunct="1">
              <a:lnSpc>
                <a:spcPct val="100000"/>
              </a:lnSpc>
              <a:spcBef>
                <a:spcPct val="0"/>
              </a:spcBef>
            </a:pPr>
            <a:endParaRPr lang="de-DE" altLang="de-DE" sz="2400"/>
          </a:p>
        </p:txBody>
      </p:sp>
      <p:sp>
        <p:nvSpPr>
          <p:cNvPr id="17412" name="Rectangle 7">
            <a:extLst>
              <a:ext uri="{FF2B5EF4-FFF2-40B4-BE49-F238E27FC236}">
                <a16:creationId xmlns:a16="http://schemas.microsoft.com/office/drawing/2014/main" id="{4A7F2076-C599-419D-BB80-324B717E5070}"/>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EF2EF4D3-EB4F-47D8-BC41-C04ED57DA1D5}" type="slidenum">
              <a:rPr lang="de-CH" altLang="de-DE" sz="800"/>
              <a:pPr>
                <a:lnSpc>
                  <a:spcPct val="100000"/>
                </a:lnSpc>
                <a:spcBef>
                  <a:spcPct val="0"/>
                </a:spcBef>
              </a:pPr>
              <a:t>12</a:t>
            </a:fld>
            <a:endParaRPr lang="de-CH" altLang="de-DE" sz="800"/>
          </a:p>
        </p:txBody>
      </p:sp>
      <p:sp>
        <p:nvSpPr>
          <p:cNvPr id="17413" name="Rectangle 2">
            <a:extLst>
              <a:ext uri="{FF2B5EF4-FFF2-40B4-BE49-F238E27FC236}">
                <a16:creationId xmlns:a16="http://schemas.microsoft.com/office/drawing/2014/main" id="{E938CB8D-B150-495A-87A4-267E4660B29F}"/>
              </a:ext>
            </a:extLst>
          </p:cNvPr>
          <p:cNvSpPr>
            <a:spLocks noGrp="1" noChangeArrowheads="1"/>
          </p:cNvSpPr>
          <p:nvPr>
            <p:ph type="title" idx="4294967295"/>
          </p:nvPr>
        </p:nvSpPr>
        <p:spPr/>
        <p:txBody>
          <a:bodyPr/>
          <a:lstStyle/>
          <a:p>
            <a:pPr eaLnBrk="1" hangingPunct="1"/>
            <a:r>
              <a:rPr lang="de-CH" altLang="de-DE"/>
              <a:t>Steuerplanung</a:t>
            </a:r>
          </a:p>
        </p:txBody>
      </p:sp>
      <p:sp>
        <p:nvSpPr>
          <p:cNvPr id="8" name="Textfeld 7">
            <a:extLst>
              <a:ext uri="{FF2B5EF4-FFF2-40B4-BE49-F238E27FC236}">
                <a16:creationId xmlns:a16="http://schemas.microsoft.com/office/drawing/2014/main" id="{2B79F99F-32C5-481D-AF60-948F367BAB97}"/>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Einkäufe Pensionskasse</a:t>
            </a:r>
          </a:p>
        </p:txBody>
      </p:sp>
      <p:sp>
        <p:nvSpPr>
          <p:cNvPr id="17415" name="Rechteck 8">
            <a:extLst>
              <a:ext uri="{FF2B5EF4-FFF2-40B4-BE49-F238E27FC236}">
                <a16:creationId xmlns:a16="http://schemas.microsoft.com/office/drawing/2014/main" id="{EDF85887-D721-4700-A0F4-5E62844CE40D}"/>
              </a:ext>
            </a:extLst>
          </p:cNvPr>
          <p:cNvSpPr>
            <a:spLocks noChangeArrowheads="1"/>
          </p:cNvSpPr>
          <p:nvPr/>
        </p:nvSpPr>
        <p:spPr bwMode="auto">
          <a:xfrm>
            <a:off x="827088" y="1804988"/>
            <a:ext cx="842486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355600" algn="l"/>
                <a:tab pos="1790700" algn="l"/>
                <a:tab pos="2514600" algn="l"/>
                <a:tab pos="4660900" algn="l"/>
                <a:tab pos="4749800" algn="l"/>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355600" algn="l"/>
                <a:tab pos="1790700" algn="l"/>
                <a:tab pos="2514600" algn="l"/>
                <a:tab pos="4660900" algn="l"/>
                <a:tab pos="4749800" algn="l"/>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355600" algn="l"/>
                <a:tab pos="1790700" algn="l"/>
                <a:tab pos="2514600" algn="l"/>
                <a:tab pos="4660900" algn="l"/>
                <a:tab pos="4749800" algn="l"/>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9pPr>
          </a:lstStyle>
          <a:p>
            <a:pPr eaLnBrk="1" hangingPunct="1">
              <a:lnSpc>
                <a:spcPct val="100000"/>
              </a:lnSpc>
              <a:spcBef>
                <a:spcPct val="0"/>
              </a:spcBef>
            </a:pPr>
            <a:r>
              <a:rPr lang="de-CH" altLang="de-DE" sz="2400"/>
              <a:t>Alleinstehender, Wohnort Bern / Steuerbares Einkommen 100’000.-/Jahr / Vermögen 100’000.- / Einkaufsmöglichkeit Fr. 50’000.- aufgeteilt auf 5 Einkaufsjahre</a:t>
            </a:r>
          </a:p>
          <a:p>
            <a:pPr eaLnBrk="1" hangingPunct="1">
              <a:lnSpc>
                <a:spcPct val="100000"/>
              </a:lnSpc>
              <a:spcBef>
                <a:spcPct val="0"/>
              </a:spcBef>
            </a:pPr>
            <a:endParaRPr lang="de-CH" altLang="de-DE" sz="1000"/>
          </a:p>
          <a:p>
            <a:pPr eaLnBrk="1" hangingPunct="1">
              <a:lnSpc>
                <a:spcPct val="100000"/>
              </a:lnSpc>
              <a:spcBef>
                <a:spcPct val="0"/>
              </a:spcBef>
            </a:pPr>
            <a:endParaRPr lang="de-CH" altLang="de-DE" sz="2400"/>
          </a:p>
          <a:p>
            <a:pPr eaLnBrk="1" hangingPunct="1">
              <a:lnSpc>
                <a:spcPct val="100000"/>
              </a:lnSpc>
              <a:spcBef>
                <a:spcPct val="0"/>
              </a:spcBef>
            </a:pPr>
            <a:endParaRPr lang="de-CH" altLang="de-DE" sz="2400"/>
          </a:p>
          <a:p>
            <a:pPr eaLnBrk="1" hangingPunct="1">
              <a:lnSpc>
                <a:spcPct val="100000"/>
              </a:lnSpc>
              <a:spcBef>
                <a:spcPct val="0"/>
              </a:spcBef>
            </a:pPr>
            <a:r>
              <a:rPr lang="de-CH" altLang="de-DE" sz="240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7A0E0A0-8E1F-4FD6-B1F2-C20CC96A0737}"/>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3C51186E-C12E-48E8-AE25-0449B632F468}" type="slidenum">
              <a:rPr lang="de-CH" altLang="de-DE" sz="800"/>
              <a:pPr>
                <a:lnSpc>
                  <a:spcPct val="100000"/>
                </a:lnSpc>
                <a:spcBef>
                  <a:spcPct val="0"/>
                </a:spcBef>
              </a:pPr>
              <a:t>13</a:t>
            </a:fld>
            <a:endParaRPr lang="de-CH" altLang="de-DE" sz="800"/>
          </a:p>
        </p:txBody>
      </p:sp>
      <p:sp>
        <p:nvSpPr>
          <p:cNvPr id="18435" name="Rectangle 2">
            <a:extLst>
              <a:ext uri="{FF2B5EF4-FFF2-40B4-BE49-F238E27FC236}">
                <a16:creationId xmlns:a16="http://schemas.microsoft.com/office/drawing/2014/main" id="{820E9546-5FB6-4DB6-8C3B-73D5811C5F03}"/>
              </a:ext>
            </a:extLst>
          </p:cNvPr>
          <p:cNvSpPr>
            <a:spLocks noGrp="1" noChangeArrowheads="1"/>
          </p:cNvSpPr>
          <p:nvPr>
            <p:ph type="title" idx="4294967295"/>
          </p:nvPr>
        </p:nvSpPr>
        <p:spPr/>
        <p:txBody>
          <a:bodyPr/>
          <a:lstStyle/>
          <a:p>
            <a:pPr eaLnBrk="1" hangingPunct="1"/>
            <a:r>
              <a:rPr lang="de-CH" altLang="de-DE"/>
              <a:t>Steuerplanung</a:t>
            </a:r>
          </a:p>
        </p:txBody>
      </p:sp>
      <p:sp>
        <p:nvSpPr>
          <p:cNvPr id="8" name="Textfeld 7">
            <a:extLst>
              <a:ext uri="{FF2B5EF4-FFF2-40B4-BE49-F238E27FC236}">
                <a16:creationId xmlns:a16="http://schemas.microsoft.com/office/drawing/2014/main" id="{38943501-F56F-4A9D-A596-B3D641B7C675}"/>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Fazit: Einkäufe Pensionskasse aufgeteilt in 1-5 Jahre</a:t>
            </a:r>
          </a:p>
        </p:txBody>
      </p:sp>
      <p:sp>
        <p:nvSpPr>
          <p:cNvPr id="9" name="Rechteck 8">
            <a:extLst>
              <a:ext uri="{FF2B5EF4-FFF2-40B4-BE49-F238E27FC236}">
                <a16:creationId xmlns:a16="http://schemas.microsoft.com/office/drawing/2014/main" id="{7E7F1D75-2A74-45E0-824C-F567E6672DC2}"/>
              </a:ext>
            </a:extLst>
          </p:cNvPr>
          <p:cNvSpPr>
            <a:spLocks noChangeArrowheads="1"/>
          </p:cNvSpPr>
          <p:nvPr/>
        </p:nvSpPr>
        <p:spPr bwMode="auto">
          <a:xfrm>
            <a:off x="827088" y="1804988"/>
            <a:ext cx="8424862" cy="5340350"/>
          </a:xfrm>
          <a:prstGeom prst="rect">
            <a:avLst/>
          </a:prstGeom>
          <a:noFill/>
          <a:ln>
            <a:noFill/>
          </a:ln>
        </p:spPr>
        <p:txBody>
          <a:bodyPr>
            <a:spAutoFit/>
          </a:bodyPr>
          <a:lstStyle/>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				Steuerersparnis		</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50’000 in 1 Jahr		Fr.	 14’882.- </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50’000 in 2 Jahren		Fr. 	16’548.-</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50’000 in 3 Jahren		Fr. 	17’211.-</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50’000 in 4 Jahren		Fr. 	17’340.-</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50’000 in 5 Jahren		Fr. 	17’505.-</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Umsetzungsfazit:</a:t>
            </a:r>
          </a:p>
          <a:p>
            <a:pPr marL="342900" indent="-342900" eaLnBrk="1" hangingPunct="1">
              <a:buFontTx/>
              <a:buChar char="-"/>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Einkäufe auf mehrere Einkaufsjahre aufzuteilen macht Sinn</a:t>
            </a:r>
          </a:p>
          <a:p>
            <a:pPr marL="342900" indent="-342900" eaLnBrk="1" hangingPunct="1">
              <a:buFontTx/>
              <a:buChar char="-"/>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Korrekterweise ist die Zinsentwicklung der Anlage einzurechnen -&gt; eher mehr einzahlen pro Jahr, wenn Kapital auf «Sparkonto» angelegt ist</a:t>
            </a:r>
            <a:endParaRPr lang="de-CH" sz="500" dirty="0">
              <a:latin typeface="Arial" charset="0"/>
              <a:cs typeface="Arial" charset="0"/>
            </a:endParaRPr>
          </a:p>
          <a:p>
            <a:pPr eaLnBrk="1" hangingPunct="1">
              <a:tabLst>
                <a:tab pos="901700" algn="dec"/>
                <a:tab pos="1968500" algn="l"/>
                <a:tab pos="2870200" algn="dec"/>
                <a:tab pos="3949700" algn="l"/>
                <a:tab pos="4838700" algn="dec"/>
                <a:tab pos="5740400" algn="l"/>
                <a:tab pos="6642100" algn="dec"/>
              </a:tabLst>
              <a:defRPr/>
            </a:pPr>
            <a:endParaRPr lang="de-CH" sz="2400" dirty="0">
              <a:latin typeface="Arial" charset="0"/>
              <a:cs typeface="Arial" charset="0"/>
            </a:endParaRP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	</a:t>
            </a:r>
          </a:p>
        </p:txBody>
      </p:sp>
      <p:sp>
        <p:nvSpPr>
          <p:cNvPr id="18438" name="Rechteck 2">
            <a:extLst>
              <a:ext uri="{FF2B5EF4-FFF2-40B4-BE49-F238E27FC236}">
                <a16:creationId xmlns:a16="http://schemas.microsoft.com/office/drawing/2014/main" id="{DAFC3CDB-4E64-4485-BC6A-E27FDBB7DB5A}"/>
              </a:ext>
            </a:extLst>
          </p:cNvPr>
          <p:cNvSpPr>
            <a:spLocks noChangeArrowheads="1"/>
          </p:cNvSpPr>
          <p:nvPr/>
        </p:nvSpPr>
        <p:spPr bwMode="auto">
          <a:xfrm>
            <a:off x="827088" y="2266950"/>
            <a:ext cx="6265862" cy="1728788"/>
          </a:xfrm>
          <a:prstGeom prst="rect">
            <a:avLst/>
          </a:prstGeom>
          <a:solidFill>
            <a:srgbClr val="00836A">
              <a:alpha val="14902"/>
            </a:srgbClr>
          </a:solidFill>
          <a:ln>
            <a:noFill/>
          </a:ln>
          <a:extLst>
            <a:ext uri="{91240B29-F687-4F45-9708-019B960494DF}">
              <a14:hiddenLine xmlns:a14="http://schemas.microsoft.com/office/drawing/2010/main" w="3810" algn="ctr">
                <a:solidFill>
                  <a:srgbClr val="000000"/>
                </a:solidFill>
                <a:round/>
                <a:headEnd/>
                <a:tailEnd/>
              </a14:hiddenLine>
            </a:ext>
          </a:extLst>
        </p:spPr>
        <p:txBody>
          <a:bodyPr anchor="ct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eck 8">
            <a:extLst>
              <a:ext uri="{FF2B5EF4-FFF2-40B4-BE49-F238E27FC236}">
                <a16:creationId xmlns:a16="http://schemas.microsoft.com/office/drawing/2014/main" id="{770426A8-B2B8-4386-A8C2-2F0B5EFFFB8D}"/>
              </a:ext>
            </a:extLst>
          </p:cNvPr>
          <p:cNvSpPr>
            <a:spLocks noChangeArrowheads="1"/>
          </p:cNvSpPr>
          <p:nvPr/>
        </p:nvSpPr>
        <p:spPr bwMode="auto">
          <a:xfrm>
            <a:off x="827088" y="1804988"/>
            <a:ext cx="842486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355600" algn="l"/>
                <a:tab pos="1790700" algn="l"/>
                <a:tab pos="2514600" algn="l"/>
                <a:tab pos="4660900" algn="l"/>
                <a:tab pos="4749800" algn="l"/>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355600" algn="l"/>
                <a:tab pos="1790700" algn="l"/>
                <a:tab pos="2514600" algn="l"/>
                <a:tab pos="4660900" algn="l"/>
                <a:tab pos="4749800" algn="l"/>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355600" algn="l"/>
                <a:tab pos="1790700" algn="l"/>
                <a:tab pos="2514600" algn="l"/>
                <a:tab pos="4660900" algn="l"/>
                <a:tab pos="4749800" algn="l"/>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9pPr>
          </a:lstStyle>
          <a:p>
            <a:pPr eaLnBrk="1" hangingPunct="1">
              <a:lnSpc>
                <a:spcPct val="100000"/>
              </a:lnSpc>
              <a:spcBef>
                <a:spcPct val="0"/>
              </a:spcBef>
            </a:pPr>
            <a:r>
              <a:rPr lang="de-CH" altLang="de-DE" sz="2400"/>
              <a:t>Verheiratetes Ehepaar, Wohnort Bern / Steuerbares Einkommen 100’000.-/Jahr / Vermögen 100’000.- / Einkaufsmöglichkeit Fr. 50’000.- aufgeteilt in einmalige oder zweimalige Einzahlung</a:t>
            </a:r>
          </a:p>
          <a:p>
            <a:pPr eaLnBrk="1" hangingPunct="1">
              <a:lnSpc>
                <a:spcPct val="100000"/>
              </a:lnSpc>
              <a:spcBef>
                <a:spcPct val="0"/>
              </a:spcBef>
            </a:pPr>
            <a:endParaRPr lang="de-CH" altLang="de-DE" sz="1000"/>
          </a:p>
          <a:p>
            <a:pPr eaLnBrk="1" hangingPunct="1">
              <a:lnSpc>
                <a:spcPct val="100000"/>
              </a:lnSpc>
              <a:spcBef>
                <a:spcPct val="0"/>
              </a:spcBef>
            </a:pPr>
            <a:endParaRPr lang="de-CH" altLang="de-DE" sz="2400"/>
          </a:p>
          <a:p>
            <a:pPr eaLnBrk="1" hangingPunct="1">
              <a:lnSpc>
                <a:spcPct val="100000"/>
              </a:lnSpc>
              <a:spcBef>
                <a:spcPct val="0"/>
              </a:spcBef>
            </a:pPr>
            <a:endParaRPr lang="de-CH" altLang="de-DE" sz="2400"/>
          </a:p>
          <a:p>
            <a:pPr eaLnBrk="1" hangingPunct="1">
              <a:lnSpc>
                <a:spcPct val="100000"/>
              </a:lnSpc>
              <a:spcBef>
                <a:spcPct val="0"/>
              </a:spcBef>
            </a:pPr>
            <a:r>
              <a:rPr lang="de-CH" altLang="de-DE" sz="2400"/>
              <a:t>	</a:t>
            </a:r>
          </a:p>
        </p:txBody>
      </p:sp>
      <p:sp>
        <p:nvSpPr>
          <p:cNvPr id="19459" name="Textfeld 3">
            <a:extLst>
              <a:ext uri="{FF2B5EF4-FFF2-40B4-BE49-F238E27FC236}">
                <a16:creationId xmlns:a16="http://schemas.microsoft.com/office/drawing/2014/main" id="{CE866BA7-7CA1-4423-BF78-6859C19C4CF1}"/>
              </a:ext>
            </a:extLst>
          </p:cNvPr>
          <p:cNvSpPr txBox="1">
            <a:spLocks noChangeArrowheads="1"/>
          </p:cNvSpPr>
          <p:nvPr/>
        </p:nvSpPr>
        <p:spPr bwMode="auto">
          <a:xfrm>
            <a:off x="827088" y="3357563"/>
            <a:ext cx="792003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9pPr>
          </a:lstStyle>
          <a:p>
            <a:pPr eaLnBrk="1" hangingPunct="1">
              <a:lnSpc>
                <a:spcPct val="100000"/>
              </a:lnSpc>
              <a:spcBef>
                <a:spcPct val="0"/>
              </a:spcBef>
            </a:pPr>
            <a:r>
              <a:rPr lang="de-DE" altLang="de-DE" sz="2400"/>
              <a:t>Stb. EK		Steuern	Grenzsteuersatz	Ersparnis</a:t>
            </a:r>
          </a:p>
          <a:p>
            <a:pPr eaLnBrk="1" hangingPunct="1">
              <a:lnSpc>
                <a:spcPct val="100000"/>
              </a:lnSpc>
              <a:spcBef>
                <a:spcPct val="0"/>
              </a:spcBef>
            </a:pPr>
            <a:r>
              <a:rPr lang="de-DE" altLang="de-DE" sz="2400"/>
              <a:t>Fr. 	100‘000.-	Fr. 	19‘601.-		27.7%			0.-</a:t>
            </a:r>
          </a:p>
          <a:p>
            <a:pPr eaLnBrk="1" hangingPunct="1">
              <a:lnSpc>
                <a:spcPct val="100000"/>
              </a:lnSpc>
              <a:spcBef>
                <a:spcPct val="0"/>
              </a:spcBef>
            </a:pPr>
            <a:endParaRPr lang="de-DE" altLang="de-DE" sz="2400"/>
          </a:p>
          <a:p>
            <a:pPr eaLnBrk="1" hangingPunct="1">
              <a:lnSpc>
                <a:spcPct val="100000"/>
              </a:lnSpc>
              <a:spcBef>
                <a:spcPct val="0"/>
              </a:spcBef>
            </a:pPr>
            <a:r>
              <a:rPr lang="de-DE" altLang="de-DE" sz="2400"/>
              <a:t>Fr. 	50‘000.-	Fr.   7‘747.-		17.81%		11‘854.-</a:t>
            </a:r>
          </a:p>
          <a:p>
            <a:pPr eaLnBrk="1" hangingPunct="1">
              <a:lnSpc>
                <a:spcPct val="100000"/>
              </a:lnSpc>
              <a:spcBef>
                <a:spcPct val="0"/>
              </a:spcBef>
            </a:pPr>
            <a:endParaRPr lang="de-DE" altLang="de-DE" sz="2400"/>
          </a:p>
          <a:p>
            <a:pPr eaLnBrk="1" hangingPunct="1">
              <a:lnSpc>
                <a:spcPct val="100000"/>
              </a:lnSpc>
              <a:spcBef>
                <a:spcPct val="0"/>
              </a:spcBef>
            </a:pPr>
            <a:r>
              <a:rPr lang="de-DE" altLang="de-DE" sz="2400"/>
              <a:t>Fr. 	75‘000.-	Fr. 13‘008.-		23.15%		6‘593.-</a:t>
            </a:r>
          </a:p>
          <a:p>
            <a:pPr eaLnBrk="1" hangingPunct="1">
              <a:lnSpc>
                <a:spcPct val="100000"/>
              </a:lnSpc>
              <a:spcBef>
                <a:spcPct val="0"/>
              </a:spcBef>
            </a:pPr>
            <a:r>
              <a:rPr lang="de-DE" altLang="de-DE" sz="2400"/>
              <a:t>Fr. 	75‘000.-	Fr. 13‘008.-		23.15%		6‘593.-</a:t>
            </a:r>
          </a:p>
          <a:p>
            <a:pPr eaLnBrk="1" hangingPunct="1">
              <a:lnSpc>
                <a:spcPct val="100000"/>
              </a:lnSpc>
              <a:spcBef>
                <a:spcPct val="0"/>
              </a:spcBef>
            </a:pPr>
            <a:endParaRPr lang="de-DE" altLang="de-DE" sz="2400"/>
          </a:p>
        </p:txBody>
      </p:sp>
      <p:sp>
        <p:nvSpPr>
          <p:cNvPr id="19460" name="Rechteck 4">
            <a:extLst>
              <a:ext uri="{FF2B5EF4-FFF2-40B4-BE49-F238E27FC236}">
                <a16:creationId xmlns:a16="http://schemas.microsoft.com/office/drawing/2014/main" id="{440FCBC3-AB98-4A66-B4D0-9B5147AAE462}"/>
              </a:ext>
            </a:extLst>
          </p:cNvPr>
          <p:cNvSpPr>
            <a:spLocks noChangeArrowheads="1"/>
          </p:cNvSpPr>
          <p:nvPr/>
        </p:nvSpPr>
        <p:spPr bwMode="auto">
          <a:xfrm>
            <a:off x="827088" y="4443413"/>
            <a:ext cx="7920037" cy="503237"/>
          </a:xfrm>
          <a:prstGeom prst="rect">
            <a:avLst/>
          </a:prstGeom>
          <a:solidFill>
            <a:srgbClr val="00836A">
              <a:alpha val="14902"/>
            </a:srgbClr>
          </a:solidFill>
          <a:ln>
            <a:noFill/>
          </a:ln>
          <a:extLst>
            <a:ext uri="{91240B29-F687-4F45-9708-019B960494DF}">
              <a14:hiddenLine xmlns:a14="http://schemas.microsoft.com/office/drawing/2010/main" w="3810" algn="ctr">
                <a:solidFill>
                  <a:srgbClr val="000000"/>
                </a:solidFill>
                <a:round/>
                <a:headEnd/>
                <a:tailEnd/>
              </a14:hiddenLine>
            </a:ext>
          </a:extLst>
        </p:spPr>
        <p:txBody>
          <a:bodyPr anchor="ct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2400"/>
          </a:p>
        </p:txBody>
      </p:sp>
      <p:sp>
        <p:nvSpPr>
          <p:cNvPr id="19461" name="Rectangle 7">
            <a:extLst>
              <a:ext uri="{FF2B5EF4-FFF2-40B4-BE49-F238E27FC236}">
                <a16:creationId xmlns:a16="http://schemas.microsoft.com/office/drawing/2014/main" id="{0BE115E7-19C4-434B-A558-4238C8799003}"/>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6E925D77-1C9F-45AB-A885-32B0E62DBD26}" type="slidenum">
              <a:rPr lang="de-CH" altLang="de-DE" sz="800"/>
              <a:pPr>
                <a:lnSpc>
                  <a:spcPct val="100000"/>
                </a:lnSpc>
                <a:spcBef>
                  <a:spcPct val="0"/>
                </a:spcBef>
              </a:pPr>
              <a:t>14</a:t>
            </a:fld>
            <a:endParaRPr lang="de-CH" altLang="de-DE" sz="800"/>
          </a:p>
        </p:txBody>
      </p:sp>
      <p:sp>
        <p:nvSpPr>
          <p:cNvPr id="19462" name="Rectangle 2">
            <a:extLst>
              <a:ext uri="{FF2B5EF4-FFF2-40B4-BE49-F238E27FC236}">
                <a16:creationId xmlns:a16="http://schemas.microsoft.com/office/drawing/2014/main" id="{20799E31-B28C-47F9-8674-6D9CAB2F4536}"/>
              </a:ext>
            </a:extLst>
          </p:cNvPr>
          <p:cNvSpPr>
            <a:spLocks noGrp="1" noChangeArrowheads="1"/>
          </p:cNvSpPr>
          <p:nvPr>
            <p:ph type="title" idx="4294967295"/>
          </p:nvPr>
        </p:nvSpPr>
        <p:spPr/>
        <p:txBody>
          <a:bodyPr/>
          <a:lstStyle/>
          <a:p>
            <a:pPr eaLnBrk="1" hangingPunct="1"/>
            <a:r>
              <a:rPr lang="de-CH" altLang="de-DE"/>
              <a:t>Steuerplanung</a:t>
            </a:r>
          </a:p>
        </p:txBody>
      </p:sp>
      <p:sp>
        <p:nvSpPr>
          <p:cNvPr id="8" name="Textfeld 7">
            <a:extLst>
              <a:ext uri="{FF2B5EF4-FFF2-40B4-BE49-F238E27FC236}">
                <a16:creationId xmlns:a16="http://schemas.microsoft.com/office/drawing/2014/main" id="{179E9E4B-7CCE-4E9A-8BA5-BE2101B144A5}"/>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Einkäufe Pensionskasse</a:t>
            </a:r>
          </a:p>
        </p:txBody>
      </p:sp>
      <p:sp>
        <p:nvSpPr>
          <p:cNvPr id="19464" name="Rechteck 4">
            <a:extLst>
              <a:ext uri="{FF2B5EF4-FFF2-40B4-BE49-F238E27FC236}">
                <a16:creationId xmlns:a16="http://schemas.microsoft.com/office/drawing/2014/main" id="{651364BE-9094-46CA-A8CB-79F6C02C071D}"/>
              </a:ext>
            </a:extLst>
          </p:cNvPr>
          <p:cNvSpPr>
            <a:spLocks noChangeArrowheads="1"/>
          </p:cNvSpPr>
          <p:nvPr/>
        </p:nvSpPr>
        <p:spPr bwMode="auto">
          <a:xfrm>
            <a:off x="827088" y="5113338"/>
            <a:ext cx="7920037" cy="927100"/>
          </a:xfrm>
          <a:prstGeom prst="rect">
            <a:avLst/>
          </a:prstGeom>
          <a:solidFill>
            <a:srgbClr val="00836A">
              <a:alpha val="14902"/>
            </a:srgbClr>
          </a:solidFill>
          <a:ln>
            <a:noFill/>
          </a:ln>
          <a:extLst>
            <a:ext uri="{91240B29-F687-4F45-9708-019B960494DF}">
              <a14:hiddenLine xmlns:a14="http://schemas.microsoft.com/office/drawing/2010/main" w="3810" algn="ctr">
                <a:solidFill>
                  <a:srgbClr val="000000"/>
                </a:solidFill>
                <a:round/>
                <a:headEnd/>
                <a:tailEnd/>
              </a14:hiddenLine>
            </a:ext>
          </a:extLst>
        </p:spPr>
        <p:txBody>
          <a:bodyPr anchor="ct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feld 3">
            <a:extLst>
              <a:ext uri="{FF2B5EF4-FFF2-40B4-BE49-F238E27FC236}">
                <a16:creationId xmlns:a16="http://schemas.microsoft.com/office/drawing/2014/main" id="{E6251FD4-6102-4A45-92F1-D47881C54ECA}"/>
              </a:ext>
            </a:extLst>
          </p:cNvPr>
          <p:cNvSpPr txBox="1">
            <a:spLocks noChangeArrowheads="1"/>
          </p:cNvSpPr>
          <p:nvPr/>
        </p:nvSpPr>
        <p:spPr bwMode="auto">
          <a:xfrm>
            <a:off x="839788" y="3427413"/>
            <a:ext cx="79073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9pPr>
          </a:lstStyle>
          <a:p>
            <a:pPr eaLnBrk="1" hangingPunct="1">
              <a:lnSpc>
                <a:spcPct val="100000"/>
              </a:lnSpc>
              <a:spcBef>
                <a:spcPct val="0"/>
              </a:spcBef>
            </a:pPr>
            <a:r>
              <a:rPr lang="de-DE" altLang="de-DE" sz="2400"/>
              <a:t>Stb. EK		Steuern	Grenzsteuersatz	Ersparnis</a:t>
            </a:r>
          </a:p>
          <a:p>
            <a:pPr eaLnBrk="1" hangingPunct="1">
              <a:lnSpc>
                <a:spcPct val="100000"/>
              </a:lnSpc>
              <a:spcBef>
                <a:spcPct val="0"/>
              </a:spcBef>
            </a:pPr>
            <a:r>
              <a:rPr lang="de-DE" altLang="de-DE" sz="2400"/>
              <a:t>Fr. 	100‘000.-	Fr. 	19‘601.-		27.7%			0.-</a:t>
            </a:r>
          </a:p>
          <a:p>
            <a:pPr eaLnBrk="1" hangingPunct="1">
              <a:lnSpc>
                <a:spcPct val="100000"/>
              </a:lnSpc>
              <a:spcBef>
                <a:spcPct val="0"/>
              </a:spcBef>
            </a:pPr>
            <a:endParaRPr lang="de-DE" altLang="de-DE" sz="2400"/>
          </a:p>
          <a:p>
            <a:pPr eaLnBrk="1" hangingPunct="1">
              <a:lnSpc>
                <a:spcPct val="100000"/>
              </a:lnSpc>
              <a:spcBef>
                <a:spcPct val="0"/>
              </a:spcBef>
            </a:pPr>
            <a:r>
              <a:rPr lang="de-DE" altLang="de-DE" sz="2400"/>
              <a:t>Fr. 	83‘333.-	Fr. 15‘035.-		26.71%		13‘698.-</a:t>
            </a:r>
          </a:p>
          <a:p>
            <a:pPr eaLnBrk="1" hangingPunct="1">
              <a:lnSpc>
                <a:spcPct val="100000"/>
              </a:lnSpc>
              <a:spcBef>
                <a:spcPct val="0"/>
              </a:spcBef>
            </a:pPr>
            <a:r>
              <a:rPr lang="de-DE" altLang="de-DE" sz="2400"/>
              <a:t>Fr. 	87‘500.-	Fr. 	16‘155.-		26.82%		13‘784.-</a:t>
            </a:r>
          </a:p>
          <a:p>
            <a:pPr eaLnBrk="1" hangingPunct="1">
              <a:lnSpc>
                <a:spcPct val="100000"/>
              </a:lnSpc>
              <a:spcBef>
                <a:spcPct val="0"/>
              </a:spcBef>
            </a:pPr>
            <a:r>
              <a:rPr lang="de-DE" altLang="de-DE" sz="2400"/>
              <a:t>Fr. 	90‘000.-	Fr. 	16‘828.-		26.70%		13‘865.-</a:t>
            </a:r>
          </a:p>
        </p:txBody>
      </p:sp>
      <p:sp>
        <p:nvSpPr>
          <p:cNvPr id="20483" name="Rechteck 4">
            <a:extLst>
              <a:ext uri="{FF2B5EF4-FFF2-40B4-BE49-F238E27FC236}">
                <a16:creationId xmlns:a16="http://schemas.microsoft.com/office/drawing/2014/main" id="{35392E2F-699C-42C3-8D1B-3F8643C869F0}"/>
              </a:ext>
            </a:extLst>
          </p:cNvPr>
          <p:cNvSpPr>
            <a:spLocks noChangeArrowheads="1"/>
          </p:cNvSpPr>
          <p:nvPr/>
        </p:nvSpPr>
        <p:spPr bwMode="auto">
          <a:xfrm>
            <a:off x="827088" y="4581525"/>
            <a:ext cx="7907337" cy="1439863"/>
          </a:xfrm>
          <a:prstGeom prst="rect">
            <a:avLst/>
          </a:prstGeom>
          <a:solidFill>
            <a:srgbClr val="00836A">
              <a:alpha val="14902"/>
            </a:srgbClr>
          </a:solidFill>
          <a:ln>
            <a:noFill/>
          </a:ln>
          <a:extLst>
            <a:ext uri="{91240B29-F687-4F45-9708-019B960494DF}">
              <a14:hiddenLine xmlns:a14="http://schemas.microsoft.com/office/drawing/2010/main" w="3810" algn="ctr">
                <a:solidFill>
                  <a:srgbClr val="000000"/>
                </a:solidFill>
                <a:round/>
                <a:headEnd/>
                <a:tailEnd/>
              </a14:hiddenLine>
            </a:ext>
          </a:extLst>
        </p:spPr>
        <p:txBody>
          <a:bodyPr anchor="ct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2400"/>
          </a:p>
        </p:txBody>
      </p:sp>
      <p:sp>
        <p:nvSpPr>
          <p:cNvPr id="20484" name="Rechteck 8">
            <a:extLst>
              <a:ext uri="{FF2B5EF4-FFF2-40B4-BE49-F238E27FC236}">
                <a16:creationId xmlns:a16="http://schemas.microsoft.com/office/drawing/2014/main" id="{8E040FC6-56A2-4C94-B6A7-D3518B6CD85D}"/>
              </a:ext>
            </a:extLst>
          </p:cNvPr>
          <p:cNvSpPr>
            <a:spLocks noChangeArrowheads="1"/>
          </p:cNvSpPr>
          <p:nvPr/>
        </p:nvSpPr>
        <p:spPr bwMode="auto">
          <a:xfrm>
            <a:off x="827088" y="1804988"/>
            <a:ext cx="84248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355600" algn="l"/>
                <a:tab pos="1790700" algn="l"/>
                <a:tab pos="2514600" algn="l"/>
                <a:tab pos="4660900" algn="l"/>
                <a:tab pos="4749800" algn="l"/>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355600" algn="l"/>
                <a:tab pos="1790700" algn="l"/>
                <a:tab pos="2514600" algn="l"/>
                <a:tab pos="4660900" algn="l"/>
                <a:tab pos="4749800" algn="l"/>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355600" algn="l"/>
                <a:tab pos="1790700" algn="l"/>
                <a:tab pos="2514600" algn="l"/>
                <a:tab pos="4660900" algn="l"/>
                <a:tab pos="4749800" algn="l"/>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9pPr>
          </a:lstStyle>
          <a:p>
            <a:pPr eaLnBrk="1" hangingPunct="1">
              <a:lnSpc>
                <a:spcPct val="100000"/>
              </a:lnSpc>
              <a:spcBef>
                <a:spcPct val="0"/>
              </a:spcBef>
            </a:pPr>
            <a:r>
              <a:rPr lang="de-CH" altLang="de-DE" sz="2400"/>
              <a:t>Verheiratetes Ehepaar, Wohnort Bern / Steuerbares Einkommen 100’000.-/Jahr / Vermögen 100’000.- / Einkaufsmöglichkeit Fr. 50’000.- / aufgeteilt in 3, 4 und 5 gleiche Einkaufsbeträge</a:t>
            </a:r>
          </a:p>
          <a:p>
            <a:pPr eaLnBrk="1" hangingPunct="1">
              <a:lnSpc>
                <a:spcPct val="100000"/>
              </a:lnSpc>
              <a:spcBef>
                <a:spcPct val="0"/>
              </a:spcBef>
            </a:pPr>
            <a:endParaRPr lang="de-CH" altLang="de-DE" sz="2400"/>
          </a:p>
        </p:txBody>
      </p:sp>
      <p:sp>
        <p:nvSpPr>
          <p:cNvPr id="20485" name="Rectangle 7">
            <a:extLst>
              <a:ext uri="{FF2B5EF4-FFF2-40B4-BE49-F238E27FC236}">
                <a16:creationId xmlns:a16="http://schemas.microsoft.com/office/drawing/2014/main" id="{593166D2-A3D0-4AFC-89E7-2ACA4F29FB41}"/>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C254427C-D159-41E8-B5E1-5FCB39F9AC67}" type="slidenum">
              <a:rPr lang="de-CH" altLang="de-DE" sz="800"/>
              <a:pPr>
                <a:lnSpc>
                  <a:spcPct val="100000"/>
                </a:lnSpc>
                <a:spcBef>
                  <a:spcPct val="0"/>
                </a:spcBef>
              </a:pPr>
              <a:t>15</a:t>
            </a:fld>
            <a:endParaRPr lang="de-CH" altLang="de-DE" sz="800"/>
          </a:p>
        </p:txBody>
      </p:sp>
      <p:sp>
        <p:nvSpPr>
          <p:cNvPr id="20486" name="Rectangle 2">
            <a:extLst>
              <a:ext uri="{FF2B5EF4-FFF2-40B4-BE49-F238E27FC236}">
                <a16:creationId xmlns:a16="http://schemas.microsoft.com/office/drawing/2014/main" id="{8400A98C-F14E-4B05-8CED-B7502AEE169A}"/>
              </a:ext>
            </a:extLst>
          </p:cNvPr>
          <p:cNvSpPr>
            <a:spLocks noGrp="1" noChangeArrowheads="1"/>
          </p:cNvSpPr>
          <p:nvPr>
            <p:ph type="title" idx="4294967295"/>
          </p:nvPr>
        </p:nvSpPr>
        <p:spPr/>
        <p:txBody>
          <a:bodyPr/>
          <a:lstStyle/>
          <a:p>
            <a:pPr eaLnBrk="1" hangingPunct="1"/>
            <a:r>
              <a:rPr lang="de-CH" altLang="de-DE"/>
              <a:t>Steuerplanung</a:t>
            </a:r>
          </a:p>
        </p:txBody>
      </p:sp>
      <p:sp>
        <p:nvSpPr>
          <p:cNvPr id="8" name="Textfeld 7">
            <a:extLst>
              <a:ext uri="{FF2B5EF4-FFF2-40B4-BE49-F238E27FC236}">
                <a16:creationId xmlns:a16="http://schemas.microsoft.com/office/drawing/2014/main" id="{40F15512-A9B0-4D59-9C3B-0539E1FC9976}"/>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Einkäufe Pensionskasse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2">
            <a:extLst>
              <a:ext uri="{FF2B5EF4-FFF2-40B4-BE49-F238E27FC236}">
                <a16:creationId xmlns:a16="http://schemas.microsoft.com/office/drawing/2014/main" id="{66A87A12-900E-4D88-9A25-A1282C645086}"/>
              </a:ext>
            </a:extLst>
          </p:cNvPr>
          <p:cNvSpPr>
            <a:spLocks noChangeArrowheads="1"/>
          </p:cNvSpPr>
          <p:nvPr/>
        </p:nvSpPr>
        <p:spPr bwMode="auto">
          <a:xfrm>
            <a:off x="827088" y="2276475"/>
            <a:ext cx="6265862" cy="1728788"/>
          </a:xfrm>
          <a:prstGeom prst="rect">
            <a:avLst/>
          </a:prstGeom>
          <a:solidFill>
            <a:srgbClr val="00836A">
              <a:alpha val="14902"/>
            </a:srgbClr>
          </a:solidFill>
          <a:ln>
            <a:noFill/>
          </a:ln>
          <a:extLst>
            <a:ext uri="{91240B29-F687-4F45-9708-019B960494DF}">
              <a14:hiddenLine xmlns:a14="http://schemas.microsoft.com/office/drawing/2010/main" w="3810" algn="ctr">
                <a:solidFill>
                  <a:srgbClr val="000000"/>
                </a:solidFill>
                <a:round/>
                <a:headEnd/>
                <a:tailEnd/>
              </a14:hiddenLine>
            </a:ext>
          </a:extLst>
        </p:spPr>
        <p:txBody>
          <a:bodyPr anchor="ct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2400"/>
          </a:p>
        </p:txBody>
      </p:sp>
      <p:sp>
        <p:nvSpPr>
          <p:cNvPr id="21507" name="Rectangle 7">
            <a:extLst>
              <a:ext uri="{FF2B5EF4-FFF2-40B4-BE49-F238E27FC236}">
                <a16:creationId xmlns:a16="http://schemas.microsoft.com/office/drawing/2014/main" id="{54C82511-BA6B-451C-99AC-0968DD446587}"/>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C383EAE7-2799-4C69-91BB-F854B289A2BC}" type="slidenum">
              <a:rPr lang="de-CH" altLang="de-DE" sz="800"/>
              <a:pPr>
                <a:lnSpc>
                  <a:spcPct val="100000"/>
                </a:lnSpc>
                <a:spcBef>
                  <a:spcPct val="0"/>
                </a:spcBef>
              </a:pPr>
              <a:t>16</a:t>
            </a:fld>
            <a:endParaRPr lang="de-CH" altLang="de-DE" sz="800"/>
          </a:p>
        </p:txBody>
      </p:sp>
      <p:sp>
        <p:nvSpPr>
          <p:cNvPr id="21508" name="Rectangle 2">
            <a:extLst>
              <a:ext uri="{FF2B5EF4-FFF2-40B4-BE49-F238E27FC236}">
                <a16:creationId xmlns:a16="http://schemas.microsoft.com/office/drawing/2014/main" id="{E079F21D-0312-4461-AC80-18E54B4E66B3}"/>
              </a:ext>
            </a:extLst>
          </p:cNvPr>
          <p:cNvSpPr>
            <a:spLocks noGrp="1" noChangeArrowheads="1"/>
          </p:cNvSpPr>
          <p:nvPr>
            <p:ph type="title" idx="4294967295"/>
          </p:nvPr>
        </p:nvSpPr>
        <p:spPr/>
        <p:txBody>
          <a:bodyPr/>
          <a:lstStyle/>
          <a:p>
            <a:pPr eaLnBrk="1" hangingPunct="1"/>
            <a:r>
              <a:rPr lang="de-CH" altLang="de-DE"/>
              <a:t>Steuerplanung</a:t>
            </a:r>
          </a:p>
        </p:txBody>
      </p:sp>
      <p:sp>
        <p:nvSpPr>
          <p:cNvPr id="8" name="Textfeld 7">
            <a:extLst>
              <a:ext uri="{FF2B5EF4-FFF2-40B4-BE49-F238E27FC236}">
                <a16:creationId xmlns:a16="http://schemas.microsoft.com/office/drawing/2014/main" id="{4D6FCE13-69E5-4B15-AE0C-1B7EAE04A433}"/>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Fazit: Einkäufe Pensionskasse aufgeteilt in 1-5 Jahre</a:t>
            </a:r>
          </a:p>
        </p:txBody>
      </p:sp>
      <p:sp>
        <p:nvSpPr>
          <p:cNvPr id="9" name="Rechteck 8">
            <a:extLst>
              <a:ext uri="{FF2B5EF4-FFF2-40B4-BE49-F238E27FC236}">
                <a16:creationId xmlns:a16="http://schemas.microsoft.com/office/drawing/2014/main" id="{1BE2A57A-D333-4710-A73E-A5AF8D3A3014}"/>
              </a:ext>
            </a:extLst>
          </p:cNvPr>
          <p:cNvSpPr>
            <a:spLocks noChangeArrowheads="1"/>
          </p:cNvSpPr>
          <p:nvPr/>
        </p:nvSpPr>
        <p:spPr bwMode="auto">
          <a:xfrm>
            <a:off x="827088" y="1804988"/>
            <a:ext cx="8424862" cy="5262562"/>
          </a:xfrm>
          <a:prstGeom prst="rect">
            <a:avLst/>
          </a:prstGeom>
          <a:noFill/>
          <a:ln>
            <a:noFill/>
          </a:ln>
        </p:spPr>
        <p:txBody>
          <a:bodyPr>
            <a:spAutoFit/>
          </a:bodyPr>
          <a:lstStyle/>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				Steuerersparnis		</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50’000 in 1 Jahr		Fr.	 11’854.- </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50’000 in 2 Jahren		Fr. 	13’186.-</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50’000 in 3 Jahren		Fr. 	13’698.-</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50’000 in 4 Jahren		Fr. 	13’784.-</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50’000 in 5 Jahren		Fr. 	13’865.-</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Umsetzungsfazit:</a:t>
            </a:r>
          </a:p>
          <a:p>
            <a:pPr marL="342900" indent="-342900" eaLnBrk="1" hangingPunct="1">
              <a:buFontTx/>
              <a:buChar char="-"/>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Aufgrund tieferer Progressionsstufe ist die Aufteilung des Betrages auf 2 Einzahlungsjahre empfehlenswert</a:t>
            </a:r>
          </a:p>
          <a:p>
            <a:pPr marL="342900" indent="-342900" eaLnBrk="1" hangingPunct="1">
              <a:buFontTx/>
              <a:buChar char="-"/>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Bei verheirateten Ehepaaren ist bei gleichem Einkommen wie bei Alleinstehenden, eine Aufteilung der Einkaufssummen auf weniger Jahre sinnvoll</a:t>
            </a:r>
            <a:endParaRPr lang="de-CH" sz="500" dirty="0">
              <a:latin typeface="Arial" charset="0"/>
              <a:cs typeface="Arial" charset="0"/>
            </a:endParaRPr>
          </a:p>
          <a:p>
            <a:pPr eaLnBrk="1" hangingPunct="1">
              <a:tabLst>
                <a:tab pos="901700" algn="dec"/>
                <a:tab pos="1968500" algn="l"/>
                <a:tab pos="2870200" algn="dec"/>
                <a:tab pos="3949700" algn="l"/>
                <a:tab pos="4838700" algn="dec"/>
                <a:tab pos="5740400" algn="l"/>
                <a:tab pos="6642100" algn="dec"/>
              </a:tabLst>
              <a:defRPr/>
            </a:pPr>
            <a:endParaRPr lang="de-CH" sz="2400" dirty="0">
              <a:latin typeface="Arial" charset="0"/>
              <a:cs typeface="Arial" charset="0"/>
            </a:endParaRP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9763886-5E0D-4C9E-BBC7-AB633C082420}"/>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014E7474-4D4D-4E10-8295-6D064D4707BF}" type="slidenum">
              <a:rPr lang="de-CH" altLang="de-DE" sz="800"/>
              <a:pPr>
                <a:lnSpc>
                  <a:spcPct val="100000"/>
                </a:lnSpc>
                <a:spcBef>
                  <a:spcPct val="0"/>
                </a:spcBef>
              </a:pPr>
              <a:t>17</a:t>
            </a:fld>
            <a:endParaRPr lang="de-CH" altLang="de-DE" sz="800"/>
          </a:p>
        </p:txBody>
      </p:sp>
      <p:sp>
        <p:nvSpPr>
          <p:cNvPr id="22531" name="Rectangle 6">
            <a:extLst>
              <a:ext uri="{FF2B5EF4-FFF2-40B4-BE49-F238E27FC236}">
                <a16:creationId xmlns:a16="http://schemas.microsoft.com/office/drawing/2014/main" id="{A0B44895-D189-4580-A168-848EC4ED112B}"/>
              </a:ext>
            </a:extLst>
          </p:cNvPr>
          <p:cNvSpPr>
            <a:spLocks noGrp="1" noChangeArrowheads="1"/>
          </p:cNvSpPr>
          <p:nvPr>
            <p:ph type="title" idx="4294967295"/>
          </p:nvPr>
        </p:nvSpPr>
        <p:spPr/>
        <p:txBody>
          <a:bodyPr/>
          <a:lstStyle/>
          <a:p>
            <a:pPr eaLnBrk="1" hangingPunct="1"/>
            <a:r>
              <a:rPr lang="de-CH" altLang="de-DE"/>
              <a:t>Steuererklärung</a:t>
            </a:r>
          </a:p>
        </p:txBody>
      </p:sp>
      <p:sp>
        <p:nvSpPr>
          <p:cNvPr id="7" name="Textfeld 6">
            <a:extLst>
              <a:ext uri="{FF2B5EF4-FFF2-40B4-BE49-F238E27FC236}">
                <a16:creationId xmlns:a16="http://schemas.microsoft.com/office/drawing/2014/main" id="{72EEDEB9-8E91-4C37-BA5E-1E0F292DBC54}"/>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Kapitalbezug 2. und 3. Säule: Steuervergleich</a:t>
            </a:r>
          </a:p>
        </p:txBody>
      </p:sp>
      <p:pic>
        <p:nvPicPr>
          <p:cNvPr id="22533" name="Grafik 1" descr="Erbschaftssteuern, Grenzsteuersätze im Vergleich - VZ VermögensZentrum - VZ - Windows Internet Explorer bereitgestellt von Feus">
            <a:extLst>
              <a:ext uri="{FF2B5EF4-FFF2-40B4-BE49-F238E27FC236}">
                <a16:creationId xmlns:a16="http://schemas.microsoft.com/office/drawing/2014/main" id="{1E5BC939-B91B-44C9-836E-95A67CD4BF93}"/>
              </a:ext>
            </a:extLst>
          </p:cNvPr>
          <p:cNvPicPr>
            <a:picLocks noChangeAspect="1"/>
          </p:cNvPicPr>
          <p:nvPr/>
        </p:nvPicPr>
        <p:blipFill>
          <a:blip r:embed="rId2">
            <a:extLst>
              <a:ext uri="{28A0092B-C50C-407E-A947-70E740481C1C}">
                <a14:useLocalDpi xmlns:a14="http://schemas.microsoft.com/office/drawing/2010/main" val="0"/>
              </a:ext>
            </a:extLst>
          </a:blip>
          <a:srcRect l="15694" t="25098" r="45277" b="45798"/>
          <a:stretch>
            <a:fillRect/>
          </a:stretch>
        </p:blipFill>
        <p:spPr bwMode="auto">
          <a:xfrm>
            <a:off x="684213" y="2073275"/>
            <a:ext cx="8205787"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feld 2">
            <a:extLst>
              <a:ext uri="{FF2B5EF4-FFF2-40B4-BE49-F238E27FC236}">
                <a16:creationId xmlns:a16="http://schemas.microsoft.com/office/drawing/2014/main" id="{9F4DA6DE-6AAB-4731-B2F3-B64920AB2650}"/>
              </a:ext>
            </a:extLst>
          </p:cNvPr>
          <p:cNvSpPr txBox="1">
            <a:spLocks noChangeArrowheads="1"/>
          </p:cNvSpPr>
          <p:nvPr/>
        </p:nvSpPr>
        <p:spPr bwMode="auto">
          <a:xfrm>
            <a:off x="7451725" y="5913438"/>
            <a:ext cx="18605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r>
              <a:rPr lang="de-CH" altLang="de-DE" sz="800"/>
              <a:t>Quelle: VZ-Vermögenszentrum</a:t>
            </a:r>
          </a:p>
        </p:txBody>
      </p:sp>
      <p:pic>
        <p:nvPicPr>
          <p:cNvPr id="22535" name="Grafik 8" descr="Erbschaftssteuern, Grenzsteuersätze im Vergleich - VZ VermögensZentrum - VZ - Windows Internet Explorer bereitgestellt von Feus">
            <a:extLst>
              <a:ext uri="{FF2B5EF4-FFF2-40B4-BE49-F238E27FC236}">
                <a16:creationId xmlns:a16="http://schemas.microsoft.com/office/drawing/2014/main" id="{6AE867E9-25B3-4A7D-B767-56CC33EFCA35}"/>
              </a:ext>
            </a:extLst>
          </p:cNvPr>
          <p:cNvPicPr>
            <a:picLocks noChangeAspect="1"/>
          </p:cNvPicPr>
          <p:nvPr/>
        </p:nvPicPr>
        <p:blipFill>
          <a:blip r:embed="rId2">
            <a:extLst>
              <a:ext uri="{28A0092B-C50C-407E-A947-70E740481C1C}">
                <a14:useLocalDpi xmlns:a14="http://schemas.microsoft.com/office/drawing/2010/main" val="0"/>
              </a:ext>
            </a:extLst>
          </a:blip>
          <a:srcRect l="16112" t="81953" r="45555" b="13141"/>
          <a:stretch>
            <a:fillRect/>
          </a:stretch>
        </p:blipFill>
        <p:spPr bwMode="auto">
          <a:xfrm>
            <a:off x="752475" y="5129213"/>
            <a:ext cx="806926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0ED07BCB-0C92-43AA-ACD7-31D826E65834}"/>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6F8C3F02-A68D-48F1-9D65-AC708480B552}" type="slidenum">
              <a:rPr lang="de-CH" altLang="de-DE" sz="800"/>
              <a:pPr>
                <a:lnSpc>
                  <a:spcPct val="100000"/>
                </a:lnSpc>
                <a:spcBef>
                  <a:spcPct val="0"/>
                </a:spcBef>
              </a:pPr>
              <a:t>18</a:t>
            </a:fld>
            <a:endParaRPr lang="de-CH" altLang="de-DE" sz="800"/>
          </a:p>
        </p:txBody>
      </p:sp>
      <p:sp>
        <p:nvSpPr>
          <p:cNvPr id="23555" name="Rectangle 6">
            <a:extLst>
              <a:ext uri="{FF2B5EF4-FFF2-40B4-BE49-F238E27FC236}">
                <a16:creationId xmlns:a16="http://schemas.microsoft.com/office/drawing/2014/main" id="{302DD737-CEE9-4FEC-848C-2B0DE578BFF0}"/>
              </a:ext>
            </a:extLst>
          </p:cNvPr>
          <p:cNvSpPr>
            <a:spLocks noGrp="1" noChangeArrowheads="1"/>
          </p:cNvSpPr>
          <p:nvPr>
            <p:ph type="title" idx="4294967295"/>
          </p:nvPr>
        </p:nvSpPr>
        <p:spPr/>
        <p:txBody>
          <a:bodyPr/>
          <a:lstStyle/>
          <a:p>
            <a:pPr eaLnBrk="1" hangingPunct="1"/>
            <a:r>
              <a:rPr lang="de-CH" altLang="de-DE"/>
              <a:t>Steuererklärung</a:t>
            </a:r>
          </a:p>
        </p:txBody>
      </p:sp>
      <p:sp>
        <p:nvSpPr>
          <p:cNvPr id="7" name="Textfeld 6">
            <a:extLst>
              <a:ext uri="{FF2B5EF4-FFF2-40B4-BE49-F238E27FC236}">
                <a16:creationId xmlns:a16="http://schemas.microsoft.com/office/drawing/2014/main" id="{0A930089-69F4-412B-8A0F-690BDE14DE8C}"/>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Kapitalbezug Fazit</a:t>
            </a:r>
          </a:p>
        </p:txBody>
      </p:sp>
      <p:sp>
        <p:nvSpPr>
          <p:cNvPr id="8" name="Rechteck 7">
            <a:extLst>
              <a:ext uri="{FF2B5EF4-FFF2-40B4-BE49-F238E27FC236}">
                <a16:creationId xmlns:a16="http://schemas.microsoft.com/office/drawing/2014/main" id="{0EFA8F47-B7DE-4D5D-9953-B666932D2492}"/>
              </a:ext>
            </a:extLst>
          </p:cNvPr>
          <p:cNvSpPr>
            <a:spLocks noChangeArrowheads="1"/>
          </p:cNvSpPr>
          <p:nvPr/>
        </p:nvSpPr>
        <p:spPr bwMode="auto">
          <a:xfrm>
            <a:off x="808038" y="2133600"/>
            <a:ext cx="8424862" cy="4894263"/>
          </a:xfrm>
          <a:prstGeom prst="rect">
            <a:avLst/>
          </a:prstGeom>
          <a:noFill/>
          <a:ln>
            <a:noFill/>
          </a:ln>
        </p:spPr>
        <p:txBody>
          <a:bodyPr>
            <a:spAutoFit/>
          </a:bodyPr>
          <a:lstStyle/>
          <a:p>
            <a:pPr marL="355600" indent="-355600" eaLnBrk="1" hangingPunct="1">
              <a:buFont typeface="Wingdings" pitchFamily="2" charset="2"/>
              <a:buChar char="Ø"/>
              <a:tabLst>
                <a:tab pos="1790700" algn="l"/>
                <a:tab pos="2514600" algn="l"/>
                <a:tab pos="4660900" algn="l"/>
                <a:tab pos="4838700" algn="l"/>
              </a:tabLst>
              <a:defRPr/>
            </a:pPr>
            <a:r>
              <a:rPr lang="de-CH" sz="2400" dirty="0">
                <a:latin typeface="Arial" charset="0"/>
                <a:cs typeface="Arial" charset="0"/>
              </a:rPr>
              <a:t>Kapitaloption sorgfältig prüfen und Steuern berechnen</a:t>
            </a:r>
          </a:p>
          <a:p>
            <a:pPr marL="355600" indent="-355600" eaLnBrk="1" hangingPunct="1">
              <a:buFont typeface="Wingdings" pitchFamily="2" charset="2"/>
              <a:buChar char="Ø"/>
              <a:tabLst>
                <a:tab pos="1790700" algn="l"/>
                <a:tab pos="2514600" algn="l"/>
                <a:tab pos="4660900" algn="l"/>
                <a:tab pos="4838700" algn="l"/>
              </a:tabLst>
              <a:defRPr/>
            </a:pPr>
            <a:r>
              <a:rPr lang="de-CH" sz="2400" dirty="0">
                <a:latin typeface="Arial" charset="0"/>
                <a:cs typeface="Arial" charset="0"/>
              </a:rPr>
              <a:t>Wohnsitzwechsel / Steuerumgehungstatbestand</a:t>
            </a:r>
          </a:p>
          <a:p>
            <a:pPr marL="355600" indent="-355600" eaLnBrk="1" hangingPunct="1">
              <a:buFont typeface="Wingdings" pitchFamily="2" charset="2"/>
              <a:buChar char="Ø"/>
              <a:tabLst>
                <a:tab pos="1790700" algn="l"/>
                <a:tab pos="2514600" algn="l"/>
                <a:tab pos="4660900" algn="l"/>
                <a:tab pos="4838700" algn="l"/>
              </a:tabLst>
              <a:defRPr/>
            </a:pPr>
            <a:r>
              <a:rPr lang="de-CH" sz="2400" dirty="0">
                <a:latin typeface="Arial" charset="0"/>
                <a:cs typeface="Arial" charset="0"/>
              </a:rPr>
              <a:t>Langleberisiko mitberücksichtigen</a:t>
            </a:r>
          </a:p>
          <a:p>
            <a:pPr marL="355600" indent="-355600" eaLnBrk="1" hangingPunct="1">
              <a:buFont typeface="Wingdings" pitchFamily="2" charset="2"/>
              <a:buChar char="Ø"/>
              <a:tabLst>
                <a:tab pos="1790700" algn="l"/>
                <a:tab pos="2514600" algn="l"/>
                <a:tab pos="4660900" algn="l"/>
                <a:tab pos="4838700" algn="l"/>
              </a:tabLst>
              <a:defRPr/>
            </a:pPr>
            <a:r>
              <a:rPr lang="de-CH" sz="2400" dirty="0">
                <a:latin typeface="Arial" charset="0"/>
                <a:cs typeface="Arial" charset="0"/>
              </a:rPr>
              <a:t>Persönliche Lebensumstände zählen -&gt; keine Pauschalempfehlung möglich</a:t>
            </a:r>
          </a:p>
          <a:p>
            <a:pPr marL="355600" indent="-355600" eaLnBrk="1" hangingPunct="1">
              <a:buFont typeface="Wingdings" pitchFamily="2" charset="2"/>
              <a:buChar char="Ø"/>
              <a:tabLst>
                <a:tab pos="1790700" algn="l"/>
                <a:tab pos="2514600" algn="l"/>
                <a:tab pos="4660900" algn="l"/>
                <a:tab pos="4838700" algn="l"/>
              </a:tabLst>
              <a:defRPr/>
            </a:pPr>
            <a:r>
              <a:rPr lang="de-DE" sz="2400" dirty="0">
                <a:latin typeface="Arial" charset="0"/>
                <a:cs typeface="Arial" charset="0"/>
              </a:rPr>
              <a:t>Auszahlungen bei Ehepaaren: Pro Jahr werden die Beträge zusammengezählt und gemeinsam versteuert -&gt; eine gemeinsame Optimierung ist sinnvoll</a:t>
            </a:r>
          </a:p>
          <a:p>
            <a:pPr marL="355600" indent="-355600" eaLnBrk="1" hangingPunct="1">
              <a:buFont typeface="Wingdings" pitchFamily="2" charset="2"/>
              <a:buChar char="Ø"/>
              <a:tabLst>
                <a:tab pos="1790700" algn="l"/>
                <a:tab pos="2514600" algn="l"/>
                <a:tab pos="4660900" algn="l"/>
                <a:tab pos="4838700" algn="l"/>
              </a:tabLst>
              <a:defRPr/>
            </a:pPr>
            <a:r>
              <a:rPr lang="de-DE" sz="2400" dirty="0" err="1">
                <a:latin typeface="Arial" charset="0"/>
                <a:cs typeface="Arial" charset="0"/>
              </a:rPr>
              <a:t>Freizügigkeitskontis</a:t>
            </a:r>
            <a:r>
              <a:rPr lang="de-DE" sz="2400" dirty="0">
                <a:latin typeface="Arial" charset="0"/>
                <a:cs typeface="Arial" charset="0"/>
              </a:rPr>
              <a:t> nicht mit der Auszahlung von weiteren Säule 2 oder 3 Guthaben zusammenlaufen lassen</a:t>
            </a:r>
            <a:endParaRPr lang="de-CH" sz="2400" dirty="0">
              <a:latin typeface="Arial" charset="0"/>
              <a:cs typeface="Arial" charset="0"/>
            </a:endParaRPr>
          </a:p>
          <a:p>
            <a:pPr eaLnBrk="1" hangingPunct="1">
              <a:tabLst>
                <a:tab pos="1790700" algn="l"/>
                <a:tab pos="2514600" algn="l"/>
                <a:tab pos="4660900" algn="l"/>
                <a:tab pos="4838700" algn="l"/>
              </a:tabLst>
              <a:defRPr/>
            </a:pPr>
            <a:endParaRPr lang="de-CH" sz="2400" dirty="0">
              <a:latin typeface="Arial" charset="0"/>
              <a:cs typeface="Arial" charset="0"/>
            </a:endParaRPr>
          </a:p>
          <a:p>
            <a:pPr marL="355600" eaLnBrk="1" hangingPunct="1">
              <a:tabLst>
                <a:tab pos="1790700" algn="l"/>
                <a:tab pos="2514600" algn="l"/>
                <a:tab pos="4660900" algn="l"/>
                <a:tab pos="4749800" algn="l"/>
              </a:tabLst>
              <a:defRPr/>
            </a:pPr>
            <a:endParaRPr lang="de-CH" sz="2400" dirty="0">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78874D13-E2D9-47C5-A456-DB44A1C86409}"/>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947EDCB0-4B68-485B-B22E-69BBFE019EF7}" type="slidenum">
              <a:rPr lang="de-CH" altLang="de-DE" sz="800"/>
              <a:pPr>
                <a:lnSpc>
                  <a:spcPct val="100000"/>
                </a:lnSpc>
                <a:spcBef>
                  <a:spcPct val="0"/>
                </a:spcBef>
              </a:pPr>
              <a:t>19</a:t>
            </a:fld>
            <a:endParaRPr lang="de-CH" altLang="de-DE" sz="800"/>
          </a:p>
        </p:txBody>
      </p:sp>
      <p:sp>
        <p:nvSpPr>
          <p:cNvPr id="25603" name="Titel 7">
            <a:extLst>
              <a:ext uri="{FF2B5EF4-FFF2-40B4-BE49-F238E27FC236}">
                <a16:creationId xmlns:a16="http://schemas.microsoft.com/office/drawing/2014/main" id="{FF7F6A48-26A8-4B1E-A51E-CD156C4AEA2A}"/>
              </a:ext>
            </a:extLst>
          </p:cNvPr>
          <p:cNvSpPr>
            <a:spLocks noGrp="1" noChangeArrowheads="1"/>
          </p:cNvSpPr>
          <p:nvPr>
            <p:ph type="title" idx="4294967295"/>
          </p:nvPr>
        </p:nvSpPr>
        <p:spPr/>
        <p:txBody>
          <a:bodyPr/>
          <a:lstStyle/>
          <a:p>
            <a:pPr eaLnBrk="1" hangingPunct="1"/>
            <a:r>
              <a:rPr lang="de-CH" altLang="de-DE"/>
              <a:t>Steuererklärung Fristen/Zahlung</a:t>
            </a:r>
          </a:p>
        </p:txBody>
      </p:sp>
      <p:sp>
        <p:nvSpPr>
          <p:cNvPr id="6" name="Textfeld 5">
            <a:extLst>
              <a:ext uri="{FF2B5EF4-FFF2-40B4-BE49-F238E27FC236}">
                <a16:creationId xmlns:a16="http://schemas.microsoft.com/office/drawing/2014/main" id="{3A1BA0E4-7C51-4265-BD7C-A0F99BB17E71}"/>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Steuerzahlungen</a:t>
            </a:r>
          </a:p>
        </p:txBody>
      </p:sp>
      <p:pic>
        <p:nvPicPr>
          <p:cNvPr id="4" name="Grafik 3" descr="Ein Bild, das Text, Screenshot, Software, Webseite enthält.">
            <a:extLst>
              <a:ext uri="{FF2B5EF4-FFF2-40B4-BE49-F238E27FC236}">
                <a16:creationId xmlns:a16="http://schemas.microsoft.com/office/drawing/2014/main" id="{C865938E-4F03-8251-B0FA-0A1A0CF8F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49061"/>
            <a:ext cx="8712968" cy="43751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696F12F-C378-46A5-BDA3-BACB6BF67480}"/>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9A7AB656-2A1B-4944-B952-DA75EEB65277}" type="slidenum">
              <a:rPr lang="de-CH" altLang="de-DE" sz="800"/>
              <a:pPr>
                <a:lnSpc>
                  <a:spcPct val="100000"/>
                </a:lnSpc>
                <a:spcBef>
                  <a:spcPct val="0"/>
                </a:spcBef>
              </a:pPr>
              <a:t>2</a:t>
            </a:fld>
            <a:endParaRPr lang="de-CH" altLang="de-DE" sz="800"/>
          </a:p>
        </p:txBody>
      </p:sp>
      <p:sp>
        <p:nvSpPr>
          <p:cNvPr id="7171" name="Rectangle 11">
            <a:extLst>
              <a:ext uri="{FF2B5EF4-FFF2-40B4-BE49-F238E27FC236}">
                <a16:creationId xmlns:a16="http://schemas.microsoft.com/office/drawing/2014/main" id="{9A01DBD9-3D02-4FF9-83AC-476EF1A1E752}"/>
              </a:ext>
            </a:extLst>
          </p:cNvPr>
          <p:cNvSpPr>
            <a:spLocks noGrp="1" noChangeArrowheads="1"/>
          </p:cNvSpPr>
          <p:nvPr>
            <p:ph type="title" idx="4294967295"/>
          </p:nvPr>
        </p:nvSpPr>
        <p:spPr/>
        <p:txBody>
          <a:bodyPr/>
          <a:lstStyle/>
          <a:p>
            <a:r>
              <a:rPr lang="de-CH" altLang="de-DE"/>
              <a:t>Inhaltsübersicht</a:t>
            </a:r>
          </a:p>
        </p:txBody>
      </p:sp>
      <p:sp>
        <p:nvSpPr>
          <p:cNvPr id="2" name="Textfeld 1">
            <a:extLst>
              <a:ext uri="{FF2B5EF4-FFF2-40B4-BE49-F238E27FC236}">
                <a16:creationId xmlns:a16="http://schemas.microsoft.com/office/drawing/2014/main" id="{5AE7D52B-7C4C-483E-B578-9AE33A23851E}"/>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Montag, 19. Februar 24</a:t>
            </a:r>
          </a:p>
        </p:txBody>
      </p:sp>
      <p:sp>
        <p:nvSpPr>
          <p:cNvPr id="9" name="Textfeld 8">
            <a:extLst>
              <a:ext uri="{FF2B5EF4-FFF2-40B4-BE49-F238E27FC236}">
                <a16:creationId xmlns:a16="http://schemas.microsoft.com/office/drawing/2014/main" id="{CC0F3C94-7665-4680-B490-68C60E2FCE56}"/>
              </a:ext>
            </a:extLst>
          </p:cNvPr>
          <p:cNvSpPr txBox="1"/>
          <p:nvPr/>
        </p:nvSpPr>
        <p:spPr>
          <a:xfrm>
            <a:off x="812800" y="1822450"/>
            <a:ext cx="7488238" cy="39401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342900" indent="-342900" eaLnBrk="1" hangingPunct="1">
              <a:buFont typeface="Arial" pitchFamily="34" charset="0"/>
              <a:buChar char="•"/>
              <a:defRPr/>
            </a:pPr>
            <a:endParaRPr lang="de-CH" sz="1000" dirty="0"/>
          </a:p>
          <a:p>
            <a:pPr marL="342900" indent="-342900" eaLnBrk="1" hangingPunct="1">
              <a:buFont typeface="Arial" pitchFamily="34" charset="0"/>
              <a:buChar char="•"/>
              <a:defRPr/>
            </a:pPr>
            <a:r>
              <a:rPr lang="de-CH" sz="2400" dirty="0"/>
              <a:t>Grundlagen / Steuersystematik</a:t>
            </a:r>
          </a:p>
          <a:p>
            <a:pPr marL="342900" indent="-342900" eaLnBrk="1" hangingPunct="1">
              <a:buFont typeface="Arial" pitchFamily="34" charset="0"/>
              <a:buChar char="•"/>
              <a:defRPr/>
            </a:pPr>
            <a:r>
              <a:rPr lang="de-CH" sz="2400" dirty="0"/>
              <a:t>Steuererklärung 2023 des Kantons Bern </a:t>
            </a:r>
          </a:p>
          <a:p>
            <a:pPr marL="698500" indent="-342900" eaLnBrk="1" hangingPunct="1">
              <a:buFont typeface="Wingdings" pitchFamily="2" charset="2"/>
              <a:buChar char="Ø"/>
              <a:defRPr/>
            </a:pPr>
            <a:r>
              <a:rPr lang="de-CH" sz="2400" dirty="0"/>
              <a:t>Tipps und Tricks</a:t>
            </a:r>
          </a:p>
          <a:p>
            <a:pPr marL="342900" indent="-342900" eaLnBrk="1" hangingPunct="1">
              <a:buFont typeface="Arial" pitchFamily="34" charset="0"/>
              <a:buChar char="•"/>
              <a:defRPr/>
            </a:pPr>
            <a:r>
              <a:rPr lang="de-CH" sz="2400" dirty="0"/>
              <a:t>2. und 3. Säule attraktive Möglichkeiten?</a:t>
            </a:r>
          </a:p>
          <a:p>
            <a:pPr marL="698500" indent="-342900" eaLnBrk="1" hangingPunct="1">
              <a:buFont typeface="Wingdings" pitchFamily="2" charset="2"/>
              <a:buChar char="Ø"/>
              <a:defRPr/>
            </a:pPr>
            <a:r>
              <a:rPr lang="de-CH" sz="2400" dirty="0"/>
              <a:t> Was muss ich beachten</a:t>
            </a:r>
          </a:p>
          <a:p>
            <a:pPr marL="355600" indent="-355600" eaLnBrk="1" hangingPunct="1">
              <a:buFont typeface="Arial" pitchFamily="34" charset="0"/>
              <a:buChar char="•"/>
              <a:defRPr/>
            </a:pPr>
            <a:r>
              <a:rPr lang="de-CH" sz="2400" dirty="0"/>
              <a:t>Steueroptimierungsmöglichkeiten/Steuern 2024/2025</a:t>
            </a:r>
          </a:p>
          <a:p>
            <a:pPr marL="355600" indent="-355600" eaLnBrk="1" hangingPunct="1">
              <a:buFont typeface="Arial" pitchFamily="34" charset="0"/>
              <a:buChar char="•"/>
              <a:defRPr/>
            </a:pPr>
            <a:endParaRPr lang="de-CH" sz="2400" dirty="0"/>
          </a:p>
          <a:p>
            <a:pPr marL="698500" indent="-342900" eaLnBrk="1" hangingPunct="1">
              <a:buFont typeface="Wingdings" pitchFamily="2" charset="2"/>
              <a:buChar char="Ø"/>
              <a:defRPr/>
            </a:pPr>
            <a:endParaRPr lang="de-CH" sz="2400" dirty="0"/>
          </a:p>
          <a:p>
            <a:pPr marL="698500" indent="-342900" eaLnBrk="1" hangingPunct="1">
              <a:buFont typeface="Wingdings" pitchFamily="2" charset="2"/>
              <a:buChar char="Ø"/>
              <a:defRPr/>
            </a:pPr>
            <a:endParaRPr lang="de-CH" sz="2400" dirty="0"/>
          </a:p>
        </p:txBody>
      </p:sp>
      <p:sp>
        <p:nvSpPr>
          <p:cNvPr id="11" name="Textfeld 10">
            <a:extLst>
              <a:ext uri="{FF2B5EF4-FFF2-40B4-BE49-F238E27FC236}">
                <a16:creationId xmlns:a16="http://schemas.microsoft.com/office/drawing/2014/main" id="{3A67A338-0571-4831-9590-991AC5E937AA}"/>
              </a:ext>
            </a:extLst>
          </p:cNvPr>
          <p:cNvSpPr txBox="1"/>
          <p:nvPr/>
        </p:nvSpPr>
        <p:spPr>
          <a:xfrm>
            <a:off x="812800" y="4519613"/>
            <a:ext cx="7920038" cy="461665"/>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Mittwoch, 28. Februar 24</a:t>
            </a:r>
          </a:p>
        </p:txBody>
      </p:sp>
      <p:sp>
        <p:nvSpPr>
          <p:cNvPr id="12" name="Textfeld 11">
            <a:extLst>
              <a:ext uri="{FF2B5EF4-FFF2-40B4-BE49-F238E27FC236}">
                <a16:creationId xmlns:a16="http://schemas.microsoft.com/office/drawing/2014/main" id="{DBCFE922-7688-4B6D-BF6A-547AB1B6237B}"/>
              </a:ext>
            </a:extLst>
          </p:cNvPr>
          <p:cNvSpPr txBox="1"/>
          <p:nvPr/>
        </p:nvSpPr>
        <p:spPr>
          <a:xfrm>
            <a:off x="812800" y="4981575"/>
            <a:ext cx="7934325" cy="12001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342900" indent="-342900" eaLnBrk="1" hangingPunct="1">
              <a:buFont typeface="Arial" pitchFamily="34" charset="0"/>
              <a:buChar char="•"/>
              <a:defRPr/>
            </a:pPr>
            <a:r>
              <a:rPr lang="de-CH" sz="2400" dirty="0"/>
              <a:t>Sinnvolle Steuerplanung</a:t>
            </a:r>
          </a:p>
          <a:p>
            <a:pPr marL="342900" indent="-342900" eaLnBrk="1" hangingPunct="1">
              <a:buFont typeface="Arial" pitchFamily="34" charset="0"/>
              <a:buChar char="•"/>
              <a:defRPr/>
            </a:pPr>
            <a:r>
              <a:rPr lang="de-DE" sz="2400" dirty="0"/>
              <a:t>Praxisbeispiele</a:t>
            </a:r>
            <a:endParaRPr lang="de-CH" sz="2400" dirty="0"/>
          </a:p>
          <a:p>
            <a:pPr marL="342900" indent="-342900" eaLnBrk="1" hangingPunct="1">
              <a:buFont typeface="Arial" pitchFamily="34" charset="0"/>
              <a:buChar char="•"/>
              <a:defRPr/>
            </a:pPr>
            <a:r>
              <a:rPr lang="de-CH" sz="2400" dirty="0"/>
              <a:t>Fragen / Diskussion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68DDABB-4D46-467C-94CE-9EFCDFFFFB29}"/>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A04DA8C5-E64A-40AE-B2C7-04D84EE2AA94}" type="slidenum">
              <a:rPr lang="de-CH" altLang="de-DE" sz="800"/>
              <a:pPr>
                <a:lnSpc>
                  <a:spcPct val="100000"/>
                </a:lnSpc>
                <a:spcBef>
                  <a:spcPct val="0"/>
                </a:spcBef>
              </a:pPr>
              <a:t>20</a:t>
            </a:fld>
            <a:endParaRPr lang="de-CH" altLang="de-DE" sz="800"/>
          </a:p>
        </p:txBody>
      </p:sp>
      <p:sp>
        <p:nvSpPr>
          <p:cNvPr id="26627" name="Titel 1">
            <a:extLst>
              <a:ext uri="{FF2B5EF4-FFF2-40B4-BE49-F238E27FC236}">
                <a16:creationId xmlns:a16="http://schemas.microsoft.com/office/drawing/2014/main" id="{939938C8-23C8-4081-B052-348728F566DD}"/>
              </a:ext>
            </a:extLst>
          </p:cNvPr>
          <p:cNvSpPr>
            <a:spLocks noGrp="1" noChangeArrowheads="1"/>
          </p:cNvSpPr>
          <p:nvPr>
            <p:ph type="title" idx="4294967295"/>
          </p:nvPr>
        </p:nvSpPr>
        <p:spPr/>
        <p:txBody>
          <a:bodyPr/>
          <a:lstStyle/>
          <a:p>
            <a:pPr eaLnBrk="1" hangingPunct="1"/>
            <a:r>
              <a:rPr lang="de-CH" altLang="de-DE" dirty="0"/>
              <a:t>Steuererklärung 2023</a:t>
            </a:r>
          </a:p>
        </p:txBody>
      </p:sp>
      <p:sp>
        <p:nvSpPr>
          <p:cNvPr id="9" name="Textfeld 8">
            <a:extLst>
              <a:ext uri="{FF2B5EF4-FFF2-40B4-BE49-F238E27FC236}">
                <a16:creationId xmlns:a16="http://schemas.microsoft.com/office/drawing/2014/main" id="{E7625027-47C2-4A58-A63D-AE309E71CE2A}"/>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Steuern bezahlen: Zinsen</a:t>
            </a:r>
          </a:p>
        </p:txBody>
      </p:sp>
      <p:sp>
        <p:nvSpPr>
          <p:cNvPr id="10" name="Rechteck 8">
            <a:extLst>
              <a:ext uri="{FF2B5EF4-FFF2-40B4-BE49-F238E27FC236}">
                <a16:creationId xmlns:a16="http://schemas.microsoft.com/office/drawing/2014/main" id="{9C41532E-FC83-4D11-A8AA-A412E1D463BD}"/>
              </a:ext>
            </a:extLst>
          </p:cNvPr>
          <p:cNvSpPr>
            <a:spLocks noChangeArrowheads="1"/>
          </p:cNvSpPr>
          <p:nvPr/>
        </p:nvSpPr>
        <p:spPr bwMode="auto">
          <a:xfrm>
            <a:off x="808038" y="1804988"/>
            <a:ext cx="8424862" cy="4308872"/>
          </a:xfrm>
          <a:prstGeom prst="rect">
            <a:avLst/>
          </a:prstGeom>
          <a:noFill/>
          <a:ln>
            <a:noFill/>
          </a:ln>
        </p:spPr>
        <p:txBody>
          <a:bodyPr>
            <a:spAutoFit/>
          </a:bodyPr>
          <a:lstStyle/>
          <a:p>
            <a:pPr eaLnBrk="1" hangingPunct="1">
              <a:tabLst>
                <a:tab pos="1790700" algn="l"/>
                <a:tab pos="2514600" algn="l"/>
                <a:tab pos="4660900" algn="l"/>
                <a:tab pos="4749800" algn="l"/>
              </a:tabLst>
              <a:defRPr/>
            </a:pPr>
            <a:endParaRPr lang="de-CH" sz="1000" dirty="0">
              <a:latin typeface="Arial" charset="0"/>
              <a:cs typeface="Arial" charset="0"/>
            </a:endParaRPr>
          </a:p>
          <a:p>
            <a:pPr marL="342900" indent="-342900" eaLnBrk="1" hangingPunct="1">
              <a:buFont typeface="Arial" charset="0"/>
              <a:buChar char="•"/>
              <a:tabLst>
                <a:tab pos="1257300" algn="l"/>
                <a:tab pos="2514600" algn="l"/>
                <a:tab pos="4660900" algn="l"/>
                <a:tab pos="4749800" algn="l"/>
              </a:tabLst>
              <a:defRPr/>
            </a:pPr>
            <a:r>
              <a:rPr lang="de-CH" sz="2400" dirty="0">
                <a:latin typeface="Arial" charset="0"/>
                <a:cs typeface="Arial" charset="0"/>
              </a:rPr>
              <a:t>Akonto Rechnungen sind «freiwillig» zu zahlen</a:t>
            </a:r>
          </a:p>
          <a:p>
            <a:pPr marL="342900" indent="-342900" eaLnBrk="1" hangingPunct="1">
              <a:buFont typeface="Arial" charset="0"/>
              <a:buChar char="•"/>
              <a:tabLst>
                <a:tab pos="1257300" algn="l"/>
                <a:tab pos="2514600" algn="l"/>
                <a:tab pos="4660900" algn="l"/>
                <a:tab pos="4749800" algn="l"/>
              </a:tabLst>
              <a:defRPr/>
            </a:pPr>
            <a:r>
              <a:rPr lang="de-CH" sz="2400" dirty="0">
                <a:latin typeface="Arial" charset="0"/>
                <a:cs typeface="Arial" charset="0"/>
              </a:rPr>
              <a:t>Verzugszins/Vergütungszins wird abgerechnet</a:t>
            </a:r>
          </a:p>
          <a:p>
            <a:pPr marL="342900" indent="-342900" eaLnBrk="1" hangingPunct="1">
              <a:buFont typeface="Arial" charset="0"/>
              <a:buChar char="•"/>
              <a:tabLst>
                <a:tab pos="1257300" algn="l"/>
                <a:tab pos="2514600" algn="l"/>
                <a:tab pos="4660900" algn="l"/>
                <a:tab pos="4749800" algn="l"/>
              </a:tabLst>
              <a:defRPr/>
            </a:pPr>
            <a:r>
              <a:rPr lang="de-CH" sz="2400" dirty="0">
                <a:latin typeface="Arial" charset="0"/>
                <a:cs typeface="Arial" charset="0"/>
              </a:rPr>
              <a:t>Definitive Veranlagung ist innerhalb 30 Tage zur Zahlung fällig (wie </a:t>
            </a:r>
            <a:r>
              <a:rPr lang="de-CH" sz="2400" dirty="0" err="1">
                <a:latin typeface="Arial" charset="0"/>
                <a:cs typeface="Arial" charset="0"/>
              </a:rPr>
              <a:t>Einsprachefrist</a:t>
            </a:r>
            <a:r>
              <a:rPr lang="de-CH" sz="2400" dirty="0">
                <a:latin typeface="Arial" charset="0"/>
                <a:cs typeface="Arial" charset="0"/>
              </a:rPr>
              <a:t>)</a:t>
            </a:r>
          </a:p>
          <a:p>
            <a:pPr marL="342900" indent="-342900" eaLnBrk="1" hangingPunct="1">
              <a:buFont typeface="Arial" charset="0"/>
              <a:buChar char="•"/>
              <a:tabLst>
                <a:tab pos="1257300" algn="l"/>
                <a:tab pos="2514600" algn="l"/>
                <a:tab pos="4660900" algn="l"/>
                <a:tab pos="4749800" algn="l"/>
              </a:tabLst>
              <a:defRPr/>
            </a:pPr>
            <a:r>
              <a:rPr lang="de-CH" sz="2400" dirty="0">
                <a:latin typeface="Arial" charset="0"/>
                <a:cs typeface="Arial" charset="0"/>
              </a:rPr>
              <a:t>Einsprache stoppt Zahlungsfrist, nicht aber evtl. Verzugszinsen</a:t>
            </a:r>
          </a:p>
          <a:p>
            <a:pPr marL="342900" indent="-342900" eaLnBrk="1" hangingPunct="1">
              <a:buFont typeface="Arial" charset="0"/>
              <a:buChar char="•"/>
              <a:tabLst>
                <a:tab pos="1257300" algn="l"/>
                <a:tab pos="2514600" algn="l"/>
                <a:tab pos="4660900" algn="l"/>
                <a:tab pos="4749800" algn="l"/>
              </a:tabLst>
              <a:defRPr/>
            </a:pPr>
            <a:r>
              <a:rPr lang="de-CH" sz="2400" dirty="0">
                <a:latin typeface="Arial" charset="0"/>
                <a:cs typeface="Arial" charset="0"/>
              </a:rPr>
              <a:t>Die Vergütungszinssätze wurden gegenüber dem Vorjahr erhöht: Vergütungszins/Verzugszins: 1%/4% (2023: 0.5%/3.0%)</a:t>
            </a:r>
          </a:p>
          <a:p>
            <a:pPr marL="342900" indent="-342900" eaLnBrk="1" hangingPunct="1">
              <a:buFont typeface="Arial" charset="0"/>
              <a:buChar char="•"/>
              <a:tabLst>
                <a:tab pos="1257300" algn="l"/>
                <a:tab pos="2514600" algn="l"/>
                <a:tab pos="4660900" algn="l"/>
                <a:tab pos="4749800" algn="l"/>
              </a:tabLst>
              <a:defRPr/>
            </a:pPr>
            <a:r>
              <a:rPr lang="de-CH" sz="2400" dirty="0">
                <a:latin typeface="Arial" charset="0"/>
                <a:cs typeface="Arial" charset="0"/>
              </a:rPr>
              <a:t>Der Vorauszahlungszins wurde neu auf 0.75% erhöht (2023: 0.25%)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137F99E7-2C55-4CAE-B12F-201309243012}"/>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CBB7612F-8529-4A89-986B-8924C5493D63}" type="slidenum">
              <a:rPr lang="de-CH" altLang="de-DE" sz="800"/>
              <a:pPr>
                <a:lnSpc>
                  <a:spcPct val="100000"/>
                </a:lnSpc>
                <a:spcBef>
                  <a:spcPct val="0"/>
                </a:spcBef>
              </a:pPr>
              <a:t>21</a:t>
            </a:fld>
            <a:endParaRPr lang="de-CH" altLang="de-DE" sz="800"/>
          </a:p>
        </p:txBody>
      </p:sp>
      <p:sp>
        <p:nvSpPr>
          <p:cNvPr id="27651" name="Titel 7">
            <a:extLst>
              <a:ext uri="{FF2B5EF4-FFF2-40B4-BE49-F238E27FC236}">
                <a16:creationId xmlns:a16="http://schemas.microsoft.com/office/drawing/2014/main" id="{F75CB994-B48F-44BA-9D61-4860F72EF532}"/>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A1E8F866-20CA-4DD1-BC79-1A39A40A4AEE}"/>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a:t>
            </a:r>
          </a:p>
        </p:txBody>
      </p:sp>
      <p:sp>
        <p:nvSpPr>
          <p:cNvPr id="10" name="Rechteck 8">
            <a:extLst>
              <a:ext uri="{FF2B5EF4-FFF2-40B4-BE49-F238E27FC236}">
                <a16:creationId xmlns:a16="http://schemas.microsoft.com/office/drawing/2014/main" id="{CDF92CB9-4631-4A92-ACEC-01F016FB2893}"/>
              </a:ext>
            </a:extLst>
          </p:cNvPr>
          <p:cNvSpPr>
            <a:spLocks noChangeArrowheads="1"/>
          </p:cNvSpPr>
          <p:nvPr/>
        </p:nvSpPr>
        <p:spPr bwMode="auto">
          <a:xfrm>
            <a:off x="827088" y="1804988"/>
            <a:ext cx="8424862" cy="4678362"/>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tabLst>
                <a:tab pos="1790700" algn="l"/>
                <a:tab pos="2514600" algn="l"/>
                <a:tab pos="4660900" algn="l"/>
                <a:tab pos="4749800" algn="l"/>
              </a:tabLst>
              <a:defRPr/>
            </a:pPr>
            <a:r>
              <a:rPr lang="de-CH" sz="2400" i="1" dirty="0">
                <a:latin typeface="Arial" charset="0"/>
                <a:cs typeface="Arial" charset="0"/>
              </a:rPr>
              <a:t>Wie funktioniert die Investition in Energiesparmassnahmen mit der Aufteilung auf 3 Steuerjahre und was zählt alles dazu?</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Ab 01.01.2020 werden Unterhaltskosten die dem Energiesparen/Umweltschutz dienen auf bis zu 3 Jahre zum Abzug zugelassen (sofern die Kosten in der aktuellen Steuerperiode nicht vollständig berücksichtigt werden konnten)</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Kosten im Zusammenhang mit dem Energiesparen und Rückbaukosten im Hinblick auf einen Ersatzneubau</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Übertrag erfolgt, sobald das Reineinkommen negativ ist</a:t>
            </a:r>
          </a:p>
          <a:p>
            <a:pPr marL="342900" indent="-342900" eaLnBrk="1" hangingPunct="1">
              <a:buFont typeface="Arial" pitchFamily="34" charset="0"/>
              <a:buChar char="•"/>
              <a:tabLst>
                <a:tab pos="1790700" algn="l"/>
                <a:tab pos="2514600" algn="l"/>
                <a:tab pos="4660900" algn="l"/>
                <a:tab pos="4749800" algn="l"/>
              </a:tabLst>
              <a:defRPr/>
            </a:pPr>
            <a:endParaRPr lang="de-DE" sz="2400" dirty="0">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A37C2B5-D131-489B-A516-6DD8CD2DA459}"/>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B267DDD0-DCB3-4EBC-B297-3CB8814CAC3A}" type="slidenum">
              <a:rPr lang="de-CH" altLang="de-DE" sz="800"/>
              <a:pPr>
                <a:lnSpc>
                  <a:spcPct val="100000"/>
                </a:lnSpc>
                <a:spcBef>
                  <a:spcPct val="0"/>
                </a:spcBef>
              </a:pPr>
              <a:t>22</a:t>
            </a:fld>
            <a:endParaRPr lang="de-CH" altLang="de-DE" sz="800"/>
          </a:p>
        </p:txBody>
      </p:sp>
      <p:sp>
        <p:nvSpPr>
          <p:cNvPr id="29699" name="Titel 7">
            <a:extLst>
              <a:ext uri="{FF2B5EF4-FFF2-40B4-BE49-F238E27FC236}">
                <a16:creationId xmlns:a16="http://schemas.microsoft.com/office/drawing/2014/main" id="{339C6258-6F43-43F7-A155-8F301E80823F}"/>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7A1311A5-38CF-4B17-B278-85636FE2B1C4}"/>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a:t>
            </a:r>
          </a:p>
        </p:txBody>
      </p:sp>
      <p:sp>
        <p:nvSpPr>
          <p:cNvPr id="10" name="Rechteck 8">
            <a:extLst>
              <a:ext uri="{FF2B5EF4-FFF2-40B4-BE49-F238E27FC236}">
                <a16:creationId xmlns:a16="http://schemas.microsoft.com/office/drawing/2014/main" id="{61444834-7876-49AE-A24F-0A0E8ED9703F}"/>
              </a:ext>
            </a:extLst>
          </p:cNvPr>
          <p:cNvSpPr>
            <a:spLocks noChangeArrowheads="1"/>
          </p:cNvSpPr>
          <p:nvPr/>
        </p:nvSpPr>
        <p:spPr bwMode="auto">
          <a:xfrm>
            <a:off x="827088" y="1804988"/>
            <a:ext cx="8424862" cy="4678362"/>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tabLst>
                <a:tab pos="1790700" algn="l"/>
                <a:tab pos="2514600" algn="l"/>
                <a:tab pos="4660900" algn="l"/>
                <a:tab pos="4749800" algn="l"/>
              </a:tabLst>
              <a:defRPr/>
            </a:pPr>
            <a:r>
              <a:rPr lang="de-CH" sz="2400" i="1" dirty="0">
                <a:latin typeface="Arial" charset="0"/>
                <a:cs typeface="Arial" charset="0"/>
              </a:rPr>
              <a:t>Ich arbeite ausserkantonal und habe im Kanton Bern ein Haus. Wie funktioniert die steuerliche Behandlung, wenn ich am Arbeitsort eine Wohnung mieten würde?</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Steuern bezahle ich an meinem Hauptwohnsitz (Absicht des dauernden Verbleibes, Ort des Hauptlebensmittelpunktes – Vereine, schulische Aktivitäten der Familie, Freundeskreis, etc.)</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Mietwohnung ist somit ein 2. Wohnsitz. Eine steuerpflichtige Person kann mehrere 2. Wohnsitze haben</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Wochenaufenthaltsabzug am Hauptwohnsitz möglich (evtl. steuerlich interessanter)</a:t>
            </a:r>
          </a:p>
          <a:p>
            <a:pPr marL="342900" indent="-342900" eaLnBrk="1" hangingPunct="1">
              <a:buFont typeface="Arial" pitchFamily="34" charset="0"/>
              <a:buChar char="•"/>
              <a:tabLst>
                <a:tab pos="1790700" algn="l"/>
                <a:tab pos="2514600" algn="l"/>
                <a:tab pos="4660900" algn="l"/>
                <a:tab pos="4749800" algn="l"/>
              </a:tabLst>
              <a:defRPr/>
            </a:pPr>
            <a:endParaRPr lang="de-CH" sz="2400" dirty="0">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6EBC031-2420-4A4D-814B-B3E2B554C19A}"/>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5115DEA5-566E-41A5-9251-F6F598F5DB73}" type="slidenum">
              <a:rPr lang="de-CH" altLang="de-DE" sz="800"/>
              <a:pPr>
                <a:lnSpc>
                  <a:spcPct val="100000"/>
                </a:lnSpc>
                <a:spcBef>
                  <a:spcPct val="0"/>
                </a:spcBef>
              </a:pPr>
              <a:t>23</a:t>
            </a:fld>
            <a:endParaRPr lang="de-CH" altLang="de-DE" sz="800"/>
          </a:p>
        </p:txBody>
      </p:sp>
      <p:sp>
        <p:nvSpPr>
          <p:cNvPr id="30723" name="Titel 7">
            <a:extLst>
              <a:ext uri="{FF2B5EF4-FFF2-40B4-BE49-F238E27FC236}">
                <a16:creationId xmlns:a16="http://schemas.microsoft.com/office/drawing/2014/main" id="{BB3A5C2D-F6A8-4C05-9BA3-57D388253079}"/>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49BDDCA8-67A9-41FE-9A49-253107C9F407}"/>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a:t>
            </a:r>
          </a:p>
        </p:txBody>
      </p:sp>
      <p:sp>
        <p:nvSpPr>
          <p:cNvPr id="10" name="Rechteck 8">
            <a:extLst>
              <a:ext uri="{FF2B5EF4-FFF2-40B4-BE49-F238E27FC236}">
                <a16:creationId xmlns:a16="http://schemas.microsoft.com/office/drawing/2014/main" id="{399ECA2C-AD67-478A-B404-59B0367F455A}"/>
              </a:ext>
            </a:extLst>
          </p:cNvPr>
          <p:cNvSpPr>
            <a:spLocks noChangeArrowheads="1"/>
          </p:cNvSpPr>
          <p:nvPr/>
        </p:nvSpPr>
        <p:spPr bwMode="auto">
          <a:xfrm>
            <a:off x="827088" y="1804988"/>
            <a:ext cx="8424862" cy="3570287"/>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tabLst>
                <a:tab pos="1790700" algn="l"/>
                <a:tab pos="2514600" algn="l"/>
                <a:tab pos="4660900" algn="l"/>
                <a:tab pos="4749800" algn="l"/>
              </a:tabLst>
              <a:defRPr/>
            </a:pPr>
            <a:r>
              <a:rPr lang="de-CH" sz="2400" i="1" dirty="0">
                <a:latin typeface="Arial" charset="0"/>
                <a:cs typeface="Arial" charset="0"/>
              </a:rPr>
              <a:t>Ich erhalte von der IV/Suva rückwirkend eine Rente für die letzten 3 Jahre zugesprochen. Wie wirkt sich dies auf meine Steuern aus (55’000.-/Jahresrente)?</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Renteneinkommen werden mit den übrigen Einkünften versteuert</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Satzbestimmung wird angepasst</a:t>
            </a:r>
          </a:p>
          <a:p>
            <a:pPr eaLnBrk="1" hangingPunct="1">
              <a:tabLst>
                <a:tab pos="1790700" algn="l"/>
                <a:tab pos="2514600" algn="l"/>
                <a:tab pos="4660900" algn="l"/>
                <a:tab pos="4749800" algn="l"/>
              </a:tabLst>
              <a:defRPr/>
            </a:pPr>
            <a:r>
              <a:rPr lang="de-CH" sz="2400" dirty="0">
                <a:latin typeface="Arial" charset="0"/>
                <a:cs typeface="Arial" charset="0"/>
              </a:rPr>
              <a:t>Einkommen Renten = Fr. 165’000 zum Satz von Fr. 55’000</a:t>
            </a:r>
          </a:p>
          <a:p>
            <a:pPr eaLnBrk="1" hangingPunct="1">
              <a:tabLst>
                <a:tab pos="1790700" algn="l"/>
                <a:tab pos="2514600" algn="l"/>
                <a:tab pos="4660900" algn="l"/>
                <a:tab pos="4749800" algn="l"/>
              </a:tabLst>
              <a:defRPr/>
            </a:pPr>
            <a:r>
              <a:rPr lang="de-CH" sz="2400" dirty="0">
                <a:latin typeface="Arial" charset="0"/>
                <a:cs typeface="Arial" charset="0"/>
              </a:rPr>
              <a:t>Damit erfolgt bei periodenfremden Nachzahlungen keine «Bestrafung» durch eine höhere Steuerprogression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F71C3ED-4C85-45EA-8001-4BFB2C8FD991}"/>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37F7E555-5C5C-4930-B7C8-1457B5B75BAE}" type="slidenum">
              <a:rPr lang="de-CH" altLang="de-DE" sz="800"/>
              <a:pPr>
                <a:lnSpc>
                  <a:spcPct val="100000"/>
                </a:lnSpc>
                <a:spcBef>
                  <a:spcPct val="0"/>
                </a:spcBef>
              </a:pPr>
              <a:t>24</a:t>
            </a:fld>
            <a:endParaRPr lang="de-CH" altLang="de-DE" sz="800"/>
          </a:p>
        </p:txBody>
      </p:sp>
      <p:sp>
        <p:nvSpPr>
          <p:cNvPr id="31747" name="Titel 7">
            <a:extLst>
              <a:ext uri="{FF2B5EF4-FFF2-40B4-BE49-F238E27FC236}">
                <a16:creationId xmlns:a16="http://schemas.microsoft.com/office/drawing/2014/main" id="{DA7B7E29-2084-4D07-959F-23636BB5CA80}"/>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57135B9E-81D4-43A2-967F-E9BC6747825C}"/>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a:t>
            </a:r>
          </a:p>
        </p:txBody>
      </p:sp>
      <p:sp>
        <p:nvSpPr>
          <p:cNvPr id="10" name="Rechteck 8">
            <a:extLst>
              <a:ext uri="{FF2B5EF4-FFF2-40B4-BE49-F238E27FC236}">
                <a16:creationId xmlns:a16="http://schemas.microsoft.com/office/drawing/2014/main" id="{1A718281-A19D-45D3-9651-92443F72BB25}"/>
              </a:ext>
            </a:extLst>
          </p:cNvPr>
          <p:cNvSpPr>
            <a:spLocks noChangeArrowheads="1"/>
          </p:cNvSpPr>
          <p:nvPr/>
        </p:nvSpPr>
        <p:spPr bwMode="auto">
          <a:xfrm>
            <a:off x="827088" y="1804988"/>
            <a:ext cx="8424862" cy="4308475"/>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tabLst>
                <a:tab pos="1790700" algn="l"/>
                <a:tab pos="2514600" algn="l"/>
                <a:tab pos="4660900" algn="l"/>
                <a:tab pos="4749800" algn="l"/>
              </a:tabLst>
              <a:defRPr/>
            </a:pPr>
            <a:r>
              <a:rPr lang="de-CH" sz="2400" i="1" dirty="0">
                <a:latin typeface="Arial" charset="0"/>
                <a:cs typeface="Arial" charset="0"/>
              </a:rPr>
              <a:t>Ich habe in Ebay Verkaufserlöse erzielt, welche mehrere tausend Franken betragen. Muss ich dies versteuern?</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Bei Verkauf von eigenem Hausrat/Fahrzeug etc. handelt es sich (auch bei Gewinn) um einen sogenannten steuerfreien privaten Kapitalgewinn. Auch ein gelegentlicher Verkauf für Freunde/Bekannte ist gleich einzuschätzen.</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Kaufen Sie jedoch gezielt Waren zusammen, um diese mit den Ziel der Gewinnabsicht weiter zu verkaufen, muss dieses selbständige Einkommen deklariert und versteuert werden </a:t>
            </a:r>
            <a:endParaRPr lang="de-CH" sz="2400" dirty="0">
              <a:latin typeface="Arial" charset="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1A96B61-CCBE-4186-9644-FB4178F69B9B}"/>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330C8554-EAE3-43AD-B80B-CA6EE7276C75}" type="slidenum">
              <a:rPr lang="de-CH" altLang="de-DE" sz="800"/>
              <a:pPr>
                <a:lnSpc>
                  <a:spcPct val="100000"/>
                </a:lnSpc>
                <a:spcBef>
                  <a:spcPct val="0"/>
                </a:spcBef>
              </a:pPr>
              <a:t>25</a:t>
            </a:fld>
            <a:endParaRPr lang="de-CH" altLang="de-DE" sz="800"/>
          </a:p>
        </p:txBody>
      </p:sp>
      <p:sp>
        <p:nvSpPr>
          <p:cNvPr id="32771" name="Titel 7">
            <a:extLst>
              <a:ext uri="{FF2B5EF4-FFF2-40B4-BE49-F238E27FC236}">
                <a16:creationId xmlns:a16="http://schemas.microsoft.com/office/drawing/2014/main" id="{18C64386-D032-40D6-8F73-D2CC09580494}"/>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E0606573-C4C8-44E4-9846-34308A3DB135}"/>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a:t>
            </a:r>
          </a:p>
        </p:txBody>
      </p:sp>
      <p:sp>
        <p:nvSpPr>
          <p:cNvPr id="10" name="Rechteck 8">
            <a:extLst>
              <a:ext uri="{FF2B5EF4-FFF2-40B4-BE49-F238E27FC236}">
                <a16:creationId xmlns:a16="http://schemas.microsoft.com/office/drawing/2014/main" id="{D4012FCE-3BED-42A3-BDD7-1A97C8233615}"/>
              </a:ext>
            </a:extLst>
          </p:cNvPr>
          <p:cNvSpPr>
            <a:spLocks noChangeArrowheads="1"/>
          </p:cNvSpPr>
          <p:nvPr/>
        </p:nvSpPr>
        <p:spPr bwMode="auto">
          <a:xfrm>
            <a:off x="827088" y="1804988"/>
            <a:ext cx="8424862" cy="4308872"/>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tabLst>
                <a:tab pos="1790700" algn="l"/>
                <a:tab pos="2514600" algn="l"/>
                <a:tab pos="4660900" algn="l"/>
                <a:tab pos="4749800" algn="l"/>
              </a:tabLst>
              <a:defRPr/>
            </a:pPr>
            <a:r>
              <a:rPr lang="de-CH" sz="2400" i="1" dirty="0">
                <a:latin typeface="Arial" charset="0"/>
                <a:cs typeface="Arial" charset="0"/>
              </a:rPr>
              <a:t>Ich habe an einem Markt im letzten Jahr Umsätze von Fr. 1’900 erzielt. Ich habe gehört, dass ein Steuerfreibetrag von Fr. 2’300 existiert – stimmt das?</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Selbständige Nebenerwerbstätigkeit</a:t>
            </a:r>
            <a:endParaRPr lang="de-CH" sz="2400" dirty="0">
              <a:latin typeface="Arial" charset="0"/>
              <a:cs typeface="Arial" charset="0"/>
            </a:endParaRP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Aufstellung über Einkünfte und Ausgaben</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Angaben unter Formular 9 „selbständiges Erwerbseinkommen“ eintragen</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Zusammenstellung über Einkünfte und Ausgaben beilegen</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Freibetrag existiert steuerlich nicht – einzig die AHV kennt eine Freigrenze von Fr. 2‘300.-</a:t>
            </a:r>
            <a:endParaRPr lang="de-CH" sz="2400" dirty="0">
              <a:latin typeface="Arial" charset="0"/>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1A96B61-CCBE-4186-9644-FB4178F69B9B}"/>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330C8554-EAE3-43AD-B80B-CA6EE7276C75}" type="slidenum">
              <a:rPr lang="de-CH" altLang="de-DE" sz="800"/>
              <a:pPr>
                <a:lnSpc>
                  <a:spcPct val="100000"/>
                </a:lnSpc>
                <a:spcBef>
                  <a:spcPct val="0"/>
                </a:spcBef>
              </a:pPr>
              <a:t>26</a:t>
            </a:fld>
            <a:endParaRPr lang="de-CH" altLang="de-DE" sz="800"/>
          </a:p>
        </p:txBody>
      </p:sp>
      <p:sp>
        <p:nvSpPr>
          <p:cNvPr id="32771" name="Titel 7">
            <a:extLst>
              <a:ext uri="{FF2B5EF4-FFF2-40B4-BE49-F238E27FC236}">
                <a16:creationId xmlns:a16="http://schemas.microsoft.com/office/drawing/2014/main" id="{18C64386-D032-40D6-8F73-D2CC09580494}"/>
              </a:ext>
            </a:extLst>
          </p:cNvPr>
          <p:cNvSpPr>
            <a:spLocks noGrp="1" noChangeArrowheads="1"/>
          </p:cNvSpPr>
          <p:nvPr>
            <p:ph type="title" idx="4294967295"/>
          </p:nvPr>
        </p:nvSpPr>
        <p:spPr/>
        <p:txBody>
          <a:bodyPr/>
          <a:lstStyle/>
          <a:p>
            <a:pPr eaLnBrk="1" hangingPunct="1"/>
            <a:r>
              <a:rPr lang="de-CH" altLang="de-DE" dirty="0"/>
              <a:t>Steuererklärung </a:t>
            </a:r>
          </a:p>
        </p:txBody>
      </p:sp>
      <p:sp>
        <p:nvSpPr>
          <p:cNvPr id="9" name="Textfeld 8">
            <a:extLst>
              <a:ext uri="{FF2B5EF4-FFF2-40B4-BE49-F238E27FC236}">
                <a16:creationId xmlns:a16="http://schemas.microsoft.com/office/drawing/2014/main" id="{E0606573-C4C8-44E4-9846-34308A3DB135}"/>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 Exkurs Selbständigkeit</a:t>
            </a:r>
          </a:p>
        </p:txBody>
      </p:sp>
      <p:sp>
        <p:nvSpPr>
          <p:cNvPr id="10" name="Rechteck 8">
            <a:extLst>
              <a:ext uri="{FF2B5EF4-FFF2-40B4-BE49-F238E27FC236}">
                <a16:creationId xmlns:a16="http://schemas.microsoft.com/office/drawing/2014/main" id="{D4012FCE-3BED-42A3-BDD7-1A97C8233615}"/>
              </a:ext>
            </a:extLst>
          </p:cNvPr>
          <p:cNvSpPr>
            <a:spLocks noChangeArrowheads="1"/>
          </p:cNvSpPr>
          <p:nvPr/>
        </p:nvSpPr>
        <p:spPr bwMode="auto">
          <a:xfrm>
            <a:off x="827088" y="1586812"/>
            <a:ext cx="8424862" cy="4678204"/>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Gewinnungskosten zur Erzielung des Einkommens sind relevant (Wareneinkäufe, Miete, Reisekosten, etc.)</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Gemischt genutzte Güter (Telefon, Liegenschaft, Fahrzeug) -&gt; Mehrheitliche Nutzung? Privat oder Geschäft (Präponderanz) -&gt; bestimmt Abzugsmöglichkeiten</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Doppelte Buchführung mit sauberer Belegablage zu empfehlen </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Pauschalaufwendungen für gewisse Aufwendungen möglich (z.B. Spesen)</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Selbständige können keine Eintragungen im Formular 6 „Berufskosten“ anbringen!</a:t>
            </a:r>
            <a:endParaRPr lang="de-CH" sz="2400" dirty="0">
              <a:latin typeface="Arial" charset="0"/>
              <a:cs typeface="Arial" charset="0"/>
            </a:endParaRPr>
          </a:p>
        </p:txBody>
      </p:sp>
    </p:spTree>
    <p:extLst>
      <p:ext uri="{BB962C8B-B14F-4D97-AF65-F5344CB8AC3E}">
        <p14:creationId xmlns:p14="http://schemas.microsoft.com/office/powerpoint/2010/main" val="1372013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729E05C-93F4-40E9-9FD0-2B0E23A64DDC}"/>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0E73141C-E667-404E-BA1E-9751B6B177FB}" type="slidenum">
              <a:rPr lang="de-CH" altLang="de-DE" sz="800"/>
              <a:pPr>
                <a:lnSpc>
                  <a:spcPct val="100000"/>
                </a:lnSpc>
                <a:spcBef>
                  <a:spcPct val="0"/>
                </a:spcBef>
              </a:pPr>
              <a:t>27</a:t>
            </a:fld>
            <a:endParaRPr lang="de-CH" altLang="de-DE" sz="800"/>
          </a:p>
        </p:txBody>
      </p:sp>
      <p:sp>
        <p:nvSpPr>
          <p:cNvPr id="33795" name="Titel 7">
            <a:extLst>
              <a:ext uri="{FF2B5EF4-FFF2-40B4-BE49-F238E27FC236}">
                <a16:creationId xmlns:a16="http://schemas.microsoft.com/office/drawing/2014/main" id="{BBD7B51C-37A6-4CE3-9E28-254533B6CE55}"/>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43AF1F11-E695-4A8D-A42C-E1AE1BCFEDED}"/>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a:t>
            </a:r>
          </a:p>
        </p:txBody>
      </p:sp>
      <p:sp>
        <p:nvSpPr>
          <p:cNvPr id="10" name="Rechteck 8">
            <a:extLst>
              <a:ext uri="{FF2B5EF4-FFF2-40B4-BE49-F238E27FC236}">
                <a16:creationId xmlns:a16="http://schemas.microsoft.com/office/drawing/2014/main" id="{C62974A7-4E77-43B7-824F-A5E40E9E1D4E}"/>
              </a:ext>
            </a:extLst>
          </p:cNvPr>
          <p:cNvSpPr>
            <a:spLocks noChangeArrowheads="1"/>
          </p:cNvSpPr>
          <p:nvPr/>
        </p:nvSpPr>
        <p:spPr bwMode="auto">
          <a:xfrm>
            <a:off x="827088" y="1804988"/>
            <a:ext cx="8424862" cy="4308475"/>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defRPr/>
            </a:pPr>
            <a:r>
              <a:rPr lang="de-CH" sz="2400" i="1" dirty="0">
                <a:latin typeface="Arial" charset="0"/>
                <a:cs typeface="Arial" charset="0"/>
              </a:rPr>
              <a:t>Ich habe diverse Bankkonten im Steuerformular nicht deklariert (Summen &gt; 50’000.-), da mir ein Bekannter sagte, Konten ohne Verrechnungssteuerabzug auf den Zinsen seien steuerfrei. Stimmt das? </a:t>
            </a:r>
          </a:p>
          <a:p>
            <a:pPr marL="342900" indent="-342900" eaLnBrk="1" hangingPunct="1">
              <a:buFont typeface="Arial" pitchFamily="34" charset="0"/>
              <a:buChar char="•"/>
              <a:defRPr/>
            </a:pPr>
            <a:r>
              <a:rPr lang="de-CH" sz="2400" dirty="0">
                <a:latin typeface="Arial" charset="0"/>
                <a:cs typeface="Arial" charset="0"/>
              </a:rPr>
              <a:t>nicht angegebenes Vermögen = Steuerhinterziehung</a:t>
            </a:r>
          </a:p>
          <a:p>
            <a:pPr marL="342900" indent="-342900" eaLnBrk="1" hangingPunct="1">
              <a:buFont typeface="Arial" pitchFamily="34" charset="0"/>
              <a:buChar char="•"/>
              <a:defRPr/>
            </a:pPr>
            <a:r>
              <a:rPr lang="de-CH" sz="2400" dirty="0">
                <a:latin typeface="Arial" charset="0"/>
                <a:cs typeface="Arial" charset="0"/>
              </a:rPr>
              <a:t>Es sind alle Zinseinnahmen mit und ohne Verrechnungssteuerabzug als Einkommen zu deklarieren</a:t>
            </a:r>
          </a:p>
          <a:p>
            <a:pPr marL="342900" indent="-342900" eaLnBrk="1" hangingPunct="1">
              <a:buFont typeface="Arial" pitchFamily="34" charset="0"/>
              <a:buChar char="•"/>
              <a:defRPr/>
            </a:pPr>
            <a:r>
              <a:rPr lang="de-CH" sz="2400" dirty="0">
                <a:latin typeface="Arial" charset="0"/>
                <a:cs typeface="Arial" charset="0"/>
              </a:rPr>
              <a:t>Mit einer Selbstanzeige beim Steueramt kann dies korrigiert werden</a:t>
            </a:r>
          </a:p>
          <a:p>
            <a:pPr marL="342900" indent="-342900" eaLnBrk="1" hangingPunct="1">
              <a:buFont typeface="Arial" pitchFamily="34" charset="0"/>
              <a:buChar char="•"/>
              <a:defRPr/>
            </a:pPr>
            <a:r>
              <a:rPr lang="de-DE" sz="2400" dirty="0">
                <a:latin typeface="Arial" charset="0"/>
                <a:cs typeface="Arial" charset="0"/>
              </a:rPr>
              <a:t>Achtung straflose Selbstanzeige nur 1x im Leben möglich!</a:t>
            </a:r>
          </a:p>
          <a:p>
            <a:pPr marL="342900" indent="-342900" eaLnBrk="1" hangingPunct="1">
              <a:buFont typeface="Arial" pitchFamily="34" charset="0"/>
              <a:buChar char="•"/>
              <a:defRPr/>
            </a:pPr>
            <a:r>
              <a:rPr lang="de-DE" sz="2400" dirty="0">
                <a:latin typeface="Arial" charset="0"/>
                <a:cs typeface="Arial" charset="0"/>
              </a:rPr>
              <a:t>Umfassende Mitwirkungspflicht bei der Selbstanzeige</a:t>
            </a:r>
            <a:endParaRPr lang="de-CH" sz="2400" dirty="0">
              <a:latin typeface="Arial"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5AA0CDE-12EE-4966-8A7A-420EFD9A7BA8}"/>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B5028F6F-B863-4708-BC06-B255F6022BF5}" type="slidenum">
              <a:rPr lang="de-CH" altLang="de-DE" sz="800"/>
              <a:pPr>
                <a:lnSpc>
                  <a:spcPct val="100000"/>
                </a:lnSpc>
                <a:spcBef>
                  <a:spcPct val="0"/>
                </a:spcBef>
              </a:pPr>
              <a:t>28</a:t>
            </a:fld>
            <a:endParaRPr lang="de-CH" altLang="de-DE" sz="800"/>
          </a:p>
        </p:txBody>
      </p:sp>
      <p:sp>
        <p:nvSpPr>
          <p:cNvPr id="34819" name="Titel 7">
            <a:extLst>
              <a:ext uri="{FF2B5EF4-FFF2-40B4-BE49-F238E27FC236}">
                <a16:creationId xmlns:a16="http://schemas.microsoft.com/office/drawing/2014/main" id="{4A4A7C7D-E370-43E1-886C-5E81B046875A}"/>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7DB3197A-EBE5-4E54-B09C-D1904CB0F746}"/>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a:t>
            </a:r>
          </a:p>
        </p:txBody>
      </p:sp>
      <p:sp>
        <p:nvSpPr>
          <p:cNvPr id="10" name="Rechteck 8">
            <a:extLst>
              <a:ext uri="{FF2B5EF4-FFF2-40B4-BE49-F238E27FC236}">
                <a16:creationId xmlns:a16="http://schemas.microsoft.com/office/drawing/2014/main" id="{6E22CC9D-8F42-41FB-9D0B-7A202379720F}"/>
              </a:ext>
            </a:extLst>
          </p:cNvPr>
          <p:cNvSpPr>
            <a:spLocks noChangeArrowheads="1"/>
          </p:cNvSpPr>
          <p:nvPr/>
        </p:nvSpPr>
        <p:spPr bwMode="auto">
          <a:xfrm>
            <a:off x="827088" y="1804988"/>
            <a:ext cx="8424862" cy="2832100"/>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defRPr/>
            </a:pPr>
            <a:r>
              <a:rPr lang="de-CH" sz="2400" i="1" dirty="0">
                <a:latin typeface="Arial" charset="0"/>
                <a:cs typeface="Arial" charset="0"/>
              </a:rPr>
              <a:t>Kann ich Auslagen für die Stellensuche unter Berufsauslagen geltend machen? </a:t>
            </a:r>
          </a:p>
          <a:p>
            <a:pPr marL="342900" indent="-342900" eaLnBrk="1" hangingPunct="1">
              <a:buFont typeface="Arial" pitchFamily="34" charset="0"/>
              <a:buChar char="•"/>
              <a:defRPr/>
            </a:pPr>
            <a:r>
              <a:rPr lang="de-CH" sz="2400" dirty="0">
                <a:latin typeface="Arial" charset="0"/>
                <a:cs typeface="Arial" charset="0"/>
              </a:rPr>
              <a:t>Nein. Wird ein Erwerbseinkommen in der Steuererklärung deklariert, gelten die Auslagen im Zusammenhang mit Bewerbungen nicht als Gewinnungskosten und können nicht abgezogen werden. Nur bei Arbeitslosigkeit gelten diese Auslagen als Gewinnungskosten.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E5FD4A2-9BA8-416E-821C-A7B5A398F687}"/>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0EF035A8-3648-49AE-9D64-19EE2EC20549}" type="slidenum">
              <a:rPr lang="de-CH" altLang="de-DE" sz="800"/>
              <a:pPr>
                <a:lnSpc>
                  <a:spcPct val="100000"/>
                </a:lnSpc>
                <a:spcBef>
                  <a:spcPct val="0"/>
                </a:spcBef>
              </a:pPr>
              <a:t>29</a:t>
            </a:fld>
            <a:endParaRPr lang="de-CH" altLang="de-DE" sz="800"/>
          </a:p>
        </p:txBody>
      </p:sp>
      <p:sp>
        <p:nvSpPr>
          <p:cNvPr id="35843" name="Titel 7">
            <a:extLst>
              <a:ext uri="{FF2B5EF4-FFF2-40B4-BE49-F238E27FC236}">
                <a16:creationId xmlns:a16="http://schemas.microsoft.com/office/drawing/2014/main" id="{B14061DF-B2B9-489D-A5A1-413C95986AC7}"/>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696F5BC8-6A3D-4BC8-9EC2-D64E7B1A134E}"/>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a:t>
            </a:r>
          </a:p>
        </p:txBody>
      </p:sp>
      <p:sp>
        <p:nvSpPr>
          <p:cNvPr id="10" name="Rechteck 8">
            <a:extLst>
              <a:ext uri="{FF2B5EF4-FFF2-40B4-BE49-F238E27FC236}">
                <a16:creationId xmlns:a16="http://schemas.microsoft.com/office/drawing/2014/main" id="{9D83AD48-4697-49A7-8EF3-36BD177D1B35}"/>
              </a:ext>
            </a:extLst>
          </p:cNvPr>
          <p:cNvSpPr>
            <a:spLocks noChangeArrowheads="1"/>
          </p:cNvSpPr>
          <p:nvPr/>
        </p:nvSpPr>
        <p:spPr bwMode="auto">
          <a:xfrm>
            <a:off x="827088" y="1804988"/>
            <a:ext cx="8424862" cy="3570287"/>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defRPr/>
            </a:pPr>
            <a:r>
              <a:rPr lang="de-CH" sz="2400" i="1" dirty="0">
                <a:latin typeface="Arial" charset="0"/>
                <a:cs typeface="Arial" charset="0"/>
              </a:rPr>
              <a:t>Unsere Anlagefonds haben ab dem Jahr 2000 massiv an Wert verloren. Wir vermuteten, alles zu verlieren, und haben sie nicht mehr deklariert. Als sich die Fonds doch erholt hatten, haben wir sie verkauft und das Geld für einen Hauskauf eingesetzt. Nun müssen wir das plötzlich viel höhere Vermögen begründen. Das Steueramt verlangt Auskünfte zu unseren Einnahmen und Ausgaben. Was sollen wir tun? </a:t>
            </a:r>
          </a:p>
          <a:p>
            <a:pPr eaLnBrk="1" hangingPunct="1">
              <a:defRPr/>
            </a:pPr>
            <a:endParaRPr lang="de-CH" sz="2400" i="1" dirty="0">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4EDAE23-20AA-4A47-A3BF-CE746BDECD19}"/>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A9EDB386-8A85-4ACB-8C25-7E39FF659D2F}" type="slidenum">
              <a:rPr lang="de-CH" altLang="de-DE" sz="800"/>
              <a:pPr>
                <a:lnSpc>
                  <a:spcPct val="100000"/>
                </a:lnSpc>
                <a:spcBef>
                  <a:spcPct val="0"/>
                </a:spcBef>
              </a:pPr>
              <a:t>3</a:t>
            </a:fld>
            <a:endParaRPr lang="de-CH" altLang="de-DE" sz="800"/>
          </a:p>
        </p:txBody>
      </p:sp>
      <p:sp>
        <p:nvSpPr>
          <p:cNvPr id="8195" name="Rectangle 2">
            <a:extLst>
              <a:ext uri="{FF2B5EF4-FFF2-40B4-BE49-F238E27FC236}">
                <a16:creationId xmlns:a16="http://schemas.microsoft.com/office/drawing/2014/main" id="{AFB7EA4B-8CCF-429B-BF27-FD63B64CD5BC}"/>
              </a:ext>
            </a:extLst>
          </p:cNvPr>
          <p:cNvSpPr>
            <a:spLocks noGrp="1" noChangeArrowheads="1"/>
          </p:cNvSpPr>
          <p:nvPr>
            <p:ph type="title" idx="4294967295"/>
          </p:nvPr>
        </p:nvSpPr>
        <p:spPr/>
        <p:txBody>
          <a:bodyPr/>
          <a:lstStyle/>
          <a:p>
            <a:pPr eaLnBrk="1" hangingPunct="1"/>
            <a:r>
              <a:rPr lang="de-CH" altLang="de-DE"/>
              <a:t>Steuergrundlagen</a:t>
            </a:r>
          </a:p>
        </p:txBody>
      </p:sp>
      <p:sp>
        <p:nvSpPr>
          <p:cNvPr id="8" name="Textfeld 7">
            <a:extLst>
              <a:ext uri="{FF2B5EF4-FFF2-40B4-BE49-F238E27FC236}">
                <a16:creationId xmlns:a16="http://schemas.microsoft.com/office/drawing/2014/main" id="{299E47DD-1606-4C98-A467-2E8667CA7563}"/>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Grenzsteuersatz</a:t>
            </a:r>
          </a:p>
        </p:txBody>
      </p:sp>
      <p:pic>
        <p:nvPicPr>
          <p:cNvPr id="8197" name="Grafik 4">
            <a:extLst>
              <a:ext uri="{FF2B5EF4-FFF2-40B4-BE49-F238E27FC236}">
                <a16:creationId xmlns:a16="http://schemas.microsoft.com/office/drawing/2014/main" id="{6E427BF9-3C4B-4517-9E68-F171829DCF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865313"/>
            <a:ext cx="6767513"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09AD2EC-4935-48F4-9E83-65D49AD1D5DB}"/>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D8013EDD-07BB-42BD-B9A5-63BF29984161}" type="slidenum">
              <a:rPr lang="de-CH" altLang="de-DE" sz="800"/>
              <a:pPr>
                <a:lnSpc>
                  <a:spcPct val="100000"/>
                </a:lnSpc>
                <a:spcBef>
                  <a:spcPct val="0"/>
                </a:spcBef>
              </a:pPr>
              <a:t>30</a:t>
            </a:fld>
            <a:endParaRPr lang="de-CH" altLang="de-DE" sz="800"/>
          </a:p>
        </p:txBody>
      </p:sp>
      <p:sp>
        <p:nvSpPr>
          <p:cNvPr id="36867" name="Titel 7">
            <a:extLst>
              <a:ext uri="{FF2B5EF4-FFF2-40B4-BE49-F238E27FC236}">
                <a16:creationId xmlns:a16="http://schemas.microsoft.com/office/drawing/2014/main" id="{2AF29F13-1707-4DCA-B18D-705B78485AB5}"/>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1B3A0274-E958-4A73-B15D-CAE273E31F38}"/>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a:t>
            </a:r>
          </a:p>
        </p:txBody>
      </p:sp>
      <p:sp>
        <p:nvSpPr>
          <p:cNvPr id="36869" name="Rechteck 8">
            <a:extLst>
              <a:ext uri="{FF2B5EF4-FFF2-40B4-BE49-F238E27FC236}">
                <a16:creationId xmlns:a16="http://schemas.microsoft.com/office/drawing/2014/main" id="{F307425C-24EC-4C26-BCA9-E95D22049734}"/>
              </a:ext>
            </a:extLst>
          </p:cNvPr>
          <p:cNvSpPr>
            <a:spLocks noChangeArrowheads="1"/>
          </p:cNvSpPr>
          <p:nvPr/>
        </p:nvSpPr>
        <p:spPr bwMode="auto">
          <a:xfrm>
            <a:off x="827088" y="1804988"/>
            <a:ext cx="8424862"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20000"/>
              </a:lnSpc>
              <a:spcBef>
                <a:spcPct val="20000"/>
              </a:spcBef>
              <a:tabLst>
                <a:tab pos="1790700" algn="l"/>
                <a:tab pos="2514600" algn="l"/>
                <a:tab pos="4660900" algn="l"/>
                <a:tab pos="4749800" algn="l"/>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1790700" algn="l"/>
                <a:tab pos="2514600" algn="l"/>
                <a:tab pos="4660900" algn="l"/>
                <a:tab pos="4749800" algn="l"/>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1790700" algn="l"/>
                <a:tab pos="2514600" algn="l"/>
                <a:tab pos="4660900" algn="l"/>
                <a:tab pos="4749800" algn="l"/>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1790700" algn="l"/>
                <a:tab pos="2514600" algn="l"/>
                <a:tab pos="4660900" algn="l"/>
                <a:tab pos="4749800" algn="l"/>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1790700" algn="l"/>
                <a:tab pos="2514600" algn="l"/>
                <a:tab pos="4660900" algn="l"/>
                <a:tab pos="4749800"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1790700" algn="l"/>
                <a:tab pos="2514600" algn="l"/>
                <a:tab pos="4660900" algn="l"/>
                <a:tab pos="4749800"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1790700" algn="l"/>
                <a:tab pos="2514600" algn="l"/>
                <a:tab pos="4660900" algn="l"/>
                <a:tab pos="4749800"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1790700" algn="l"/>
                <a:tab pos="2514600" algn="l"/>
                <a:tab pos="4660900" algn="l"/>
                <a:tab pos="4749800"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1790700" algn="l"/>
                <a:tab pos="2514600" algn="l"/>
                <a:tab pos="4660900" algn="l"/>
                <a:tab pos="4749800" algn="l"/>
              </a:tabLst>
              <a:defRPr sz="2400">
                <a:solidFill>
                  <a:schemeClr val="tx1"/>
                </a:solidFill>
                <a:latin typeface="Arial" panose="020B0604020202020204" pitchFamily="34" charset="0"/>
              </a:defRPr>
            </a:lvl9pPr>
          </a:lstStyle>
          <a:p>
            <a:pPr eaLnBrk="1" hangingPunct="1">
              <a:lnSpc>
                <a:spcPct val="100000"/>
              </a:lnSpc>
              <a:spcBef>
                <a:spcPct val="0"/>
              </a:spcBef>
              <a:buFontTx/>
              <a:buChar char="•"/>
            </a:pPr>
            <a:endParaRPr lang="de-CH" altLang="de-DE" sz="1000"/>
          </a:p>
          <a:p>
            <a:pPr eaLnBrk="1" hangingPunct="1">
              <a:lnSpc>
                <a:spcPct val="100000"/>
              </a:lnSpc>
              <a:spcBef>
                <a:spcPct val="0"/>
              </a:spcBef>
              <a:buFontTx/>
              <a:buChar char="•"/>
            </a:pPr>
            <a:r>
              <a:rPr lang="de-CH" altLang="de-DE" sz="2400"/>
              <a:t>Steuerhinterziehungstatbestand</a:t>
            </a:r>
          </a:p>
          <a:p>
            <a:pPr eaLnBrk="1" hangingPunct="1">
              <a:lnSpc>
                <a:spcPct val="100000"/>
              </a:lnSpc>
              <a:spcBef>
                <a:spcPct val="0"/>
              </a:spcBef>
              <a:buFontTx/>
              <a:buChar char="•"/>
            </a:pPr>
            <a:r>
              <a:rPr lang="de-CH" altLang="de-DE" sz="2400"/>
              <a:t>Vollumfängliche Begründungen und Einreichen der Belege </a:t>
            </a:r>
          </a:p>
          <a:p>
            <a:pPr eaLnBrk="1" hangingPunct="1">
              <a:lnSpc>
                <a:spcPct val="100000"/>
              </a:lnSpc>
              <a:spcBef>
                <a:spcPct val="0"/>
              </a:spcBef>
              <a:buFontTx/>
              <a:buChar char="•"/>
            </a:pPr>
            <a:r>
              <a:rPr lang="de-CH" altLang="de-DE" sz="2400"/>
              <a:t>Zu den Nachsteuern sowie den Verzugszinsen wird auch eine Busse hinzugerechnet</a:t>
            </a:r>
          </a:p>
          <a:p>
            <a:pPr eaLnBrk="1" hangingPunct="1">
              <a:lnSpc>
                <a:spcPct val="100000"/>
              </a:lnSpc>
              <a:spcBef>
                <a:spcPct val="0"/>
              </a:spcBef>
              <a:buFontTx/>
              <a:buChar char="•"/>
            </a:pPr>
            <a:r>
              <a:rPr lang="de-CH" altLang="de-DE" sz="2400"/>
              <a:t>Die Einmalige straflose Selbstanzeige ist nur möglich, wenn das Steueramt noch keine Kenntnis von der Steuerhinterziehung hat (in diesem Fall nicht mehr gegeben). </a:t>
            </a:r>
            <a:endParaRPr lang="de-CH" altLang="de-DE" sz="2400"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DFDB753-3630-4A69-A3C4-14D7C465F4FD}"/>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3A4507AB-AB82-43F9-B384-F68410B6AD67}" type="slidenum">
              <a:rPr lang="de-CH" altLang="de-DE" sz="800"/>
              <a:pPr>
                <a:lnSpc>
                  <a:spcPct val="100000"/>
                </a:lnSpc>
                <a:spcBef>
                  <a:spcPct val="0"/>
                </a:spcBef>
              </a:pPr>
              <a:t>31</a:t>
            </a:fld>
            <a:endParaRPr lang="de-CH" altLang="de-DE" sz="800"/>
          </a:p>
        </p:txBody>
      </p:sp>
      <p:sp>
        <p:nvSpPr>
          <p:cNvPr id="37891" name="Titel 7">
            <a:extLst>
              <a:ext uri="{FF2B5EF4-FFF2-40B4-BE49-F238E27FC236}">
                <a16:creationId xmlns:a16="http://schemas.microsoft.com/office/drawing/2014/main" id="{956A739E-5AB2-4C55-B206-154498D36FE3}"/>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8E3D9FC1-6E73-43E6-8EE8-ABDD7D58B439}"/>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a:t>
            </a:r>
          </a:p>
        </p:txBody>
      </p:sp>
      <p:sp>
        <p:nvSpPr>
          <p:cNvPr id="10" name="Rechteck 8">
            <a:extLst>
              <a:ext uri="{FF2B5EF4-FFF2-40B4-BE49-F238E27FC236}">
                <a16:creationId xmlns:a16="http://schemas.microsoft.com/office/drawing/2014/main" id="{AF472FB1-85F8-407A-AB9A-6982028418EE}"/>
              </a:ext>
            </a:extLst>
          </p:cNvPr>
          <p:cNvSpPr>
            <a:spLocks noChangeArrowheads="1"/>
          </p:cNvSpPr>
          <p:nvPr/>
        </p:nvSpPr>
        <p:spPr bwMode="auto">
          <a:xfrm>
            <a:off x="827088" y="1804988"/>
            <a:ext cx="8424862" cy="4308872"/>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tabLst>
                <a:tab pos="1790700" algn="l"/>
                <a:tab pos="2514600" algn="l"/>
                <a:tab pos="4660900" algn="l"/>
                <a:tab pos="4749800" algn="l"/>
              </a:tabLst>
              <a:defRPr/>
            </a:pPr>
            <a:r>
              <a:rPr lang="de-CH" sz="2400" i="1" dirty="0">
                <a:latin typeface="Arial" charset="0"/>
                <a:cs typeface="Arial" charset="0"/>
              </a:rPr>
              <a:t>Ist ein gelegentlicher Nebenerwerb (z.B. Servicearbeit in Restaurants) der Ehefrau steuerpflichtig?</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Ja, alle Einkünfte sind steuerbar </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Nebenerwerb </a:t>
            </a:r>
            <a:r>
              <a:rPr lang="de-CH" sz="2400" dirty="0" err="1">
                <a:latin typeface="Arial" charset="0"/>
                <a:cs typeface="Arial" charset="0"/>
              </a:rPr>
              <a:t>sep.</a:t>
            </a:r>
            <a:r>
              <a:rPr lang="de-CH" sz="2400" dirty="0">
                <a:latin typeface="Arial" charset="0"/>
                <a:cs typeface="Arial" charset="0"/>
              </a:rPr>
              <a:t> aufführen (siehe letztes Mal) </a:t>
            </a:r>
            <a:br>
              <a:rPr lang="de-CH" sz="2400" dirty="0">
                <a:latin typeface="Arial" charset="0"/>
                <a:cs typeface="Arial" charset="0"/>
              </a:rPr>
            </a:br>
            <a:r>
              <a:rPr lang="de-CH" sz="2400" dirty="0">
                <a:latin typeface="Arial" charset="0"/>
                <a:cs typeface="Arial" charset="0"/>
              </a:rPr>
              <a:t>Damit wird ein Pauschalabzug von Fr. 800 möglich. Somit sind die ersten 800.- faktisch steuerfrei </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Vom Erwerbseinkommen der Ehepartner werden 2% (max. 9’500) in Abzug gebracht (Kanton/Gemeinde). Bund: 50% des niedrigeren EK max. 13’900</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Höchstgrenze dieses «</a:t>
            </a:r>
            <a:r>
              <a:rPr lang="de-CH" sz="2400" dirty="0" err="1">
                <a:latin typeface="Arial" charset="0"/>
                <a:cs typeface="Arial" charset="0"/>
              </a:rPr>
              <a:t>Zweiverdienerabzugs</a:t>
            </a:r>
            <a:r>
              <a:rPr lang="de-CH" sz="2400" dirty="0">
                <a:latin typeface="Arial" charset="0"/>
                <a:cs typeface="Arial" charset="0"/>
              </a:rPr>
              <a:t>» ist zudem das Nebenerwerbseinkommen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FFB35EF-EC02-409E-B40D-9070C2ADAE2B}"/>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7EEB0B6F-63FA-4ED5-A38C-D9A18B7C741B}" type="slidenum">
              <a:rPr lang="de-CH" altLang="de-DE" sz="800"/>
              <a:pPr>
                <a:lnSpc>
                  <a:spcPct val="100000"/>
                </a:lnSpc>
                <a:spcBef>
                  <a:spcPct val="0"/>
                </a:spcBef>
              </a:pPr>
              <a:t>32</a:t>
            </a:fld>
            <a:endParaRPr lang="de-CH" altLang="de-DE" sz="800"/>
          </a:p>
        </p:txBody>
      </p:sp>
      <p:sp>
        <p:nvSpPr>
          <p:cNvPr id="39939" name="Titel 7">
            <a:extLst>
              <a:ext uri="{FF2B5EF4-FFF2-40B4-BE49-F238E27FC236}">
                <a16:creationId xmlns:a16="http://schemas.microsoft.com/office/drawing/2014/main" id="{2DA928E7-38C4-4C05-AEAD-D5C3754B0C20}"/>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498837D8-A281-4606-8575-E30BBBCD78A0}"/>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a:t>
            </a:r>
          </a:p>
        </p:txBody>
      </p:sp>
      <p:sp>
        <p:nvSpPr>
          <p:cNvPr id="10" name="Rechteck 8">
            <a:extLst>
              <a:ext uri="{FF2B5EF4-FFF2-40B4-BE49-F238E27FC236}">
                <a16:creationId xmlns:a16="http://schemas.microsoft.com/office/drawing/2014/main" id="{FEE842DF-F5A6-43FF-87AF-559A7A02B493}"/>
              </a:ext>
            </a:extLst>
          </p:cNvPr>
          <p:cNvSpPr>
            <a:spLocks noChangeArrowheads="1"/>
          </p:cNvSpPr>
          <p:nvPr/>
        </p:nvSpPr>
        <p:spPr bwMode="auto">
          <a:xfrm>
            <a:off x="827088" y="1804988"/>
            <a:ext cx="8424862" cy="4678362"/>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tabLst>
                <a:tab pos="1790700" algn="l"/>
                <a:tab pos="2514600" algn="l"/>
                <a:tab pos="4660900" algn="l"/>
                <a:tab pos="4749800" algn="l"/>
              </a:tabLst>
              <a:defRPr/>
            </a:pPr>
            <a:r>
              <a:rPr lang="de-CH" sz="2400" i="1" dirty="0">
                <a:latin typeface="Arial" charset="0"/>
                <a:cs typeface="Arial" charset="0"/>
              </a:rPr>
              <a:t>Ich will meine Eigentumswohnung an ein Familienmitglied vermieten. Welcher Mietzins ist aus steuerlicher Sicht zu empfehlen?</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Bei Vermietungen an nahestehende Personen ist mindestens der Eigenmietwert geschuldet</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Bei der direkten Bundessteuer ist der Eigenmietwert nur geschuldet, wenn der Mietertrag kleiner als 50% des Mietwertes ist. </a:t>
            </a:r>
          </a:p>
          <a:p>
            <a:pPr eaLnBrk="1" hangingPunct="1">
              <a:tabLst>
                <a:tab pos="1790700" algn="l"/>
                <a:tab pos="2514600" algn="l"/>
                <a:tab pos="4660900" algn="l"/>
                <a:tab pos="4749800" algn="l"/>
              </a:tabLst>
              <a:defRPr/>
            </a:pPr>
            <a:r>
              <a:rPr lang="de-CH" sz="2400" dirty="0">
                <a:latin typeface="Arial" charset="0"/>
                <a:cs typeface="Arial" charset="0"/>
              </a:rPr>
              <a:t>Praxisbeispiel: </a:t>
            </a:r>
          </a:p>
          <a:p>
            <a:pPr eaLnBrk="1" hangingPunct="1">
              <a:tabLst>
                <a:tab pos="1790700" algn="l"/>
                <a:tab pos="2514600" algn="l"/>
                <a:tab pos="4660900" algn="l"/>
                <a:tab pos="4749800" algn="l"/>
              </a:tabLst>
              <a:defRPr/>
            </a:pPr>
            <a:r>
              <a:rPr lang="de-CH" sz="2400" dirty="0">
                <a:latin typeface="Arial" charset="0"/>
                <a:cs typeface="Arial" charset="0"/>
              </a:rPr>
              <a:t>Eigenmietwert Fr. 14’500: Miete von Tochter beträgt Fr. 800.-pro Monat.</a:t>
            </a:r>
          </a:p>
          <a:p>
            <a:pPr marL="342900" indent="-342900" eaLnBrk="1" hangingPunct="1">
              <a:buFont typeface="Arial" pitchFamily="34" charset="0"/>
              <a:buChar char="•"/>
              <a:tabLst>
                <a:tab pos="1790700" algn="l"/>
                <a:tab pos="2514600" algn="l"/>
                <a:tab pos="4660900" algn="l"/>
                <a:tab pos="4749800" algn="l"/>
              </a:tabLst>
              <a:defRPr/>
            </a:pPr>
            <a:endParaRPr lang="de-CH" sz="2400" dirty="0">
              <a:latin typeface="Arial" charset="0"/>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A044B7C-25E9-4811-889C-A2DF797A7A3E}"/>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8D6E0DE5-52EA-4226-865C-584D36B1EABE}" type="slidenum">
              <a:rPr lang="de-CH" altLang="de-DE" sz="800"/>
              <a:pPr>
                <a:lnSpc>
                  <a:spcPct val="100000"/>
                </a:lnSpc>
                <a:spcBef>
                  <a:spcPct val="0"/>
                </a:spcBef>
              </a:pPr>
              <a:t>33</a:t>
            </a:fld>
            <a:endParaRPr lang="de-CH" altLang="de-DE" sz="800"/>
          </a:p>
        </p:txBody>
      </p:sp>
      <p:sp>
        <p:nvSpPr>
          <p:cNvPr id="40963" name="Titel 7">
            <a:extLst>
              <a:ext uri="{FF2B5EF4-FFF2-40B4-BE49-F238E27FC236}">
                <a16:creationId xmlns:a16="http://schemas.microsoft.com/office/drawing/2014/main" id="{BE484468-D171-4269-8D6E-7E4973ADB4C3}"/>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9C6B5A9C-A739-48CC-8A9A-E6DFA94FB467}"/>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a:t>
            </a:r>
          </a:p>
        </p:txBody>
      </p:sp>
      <p:sp>
        <p:nvSpPr>
          <p:cNvPr id="10" name="Rechteck 8">
            <a:extLst>
              <a:ext uri="{FF2B5EF4-FFF2-40B4-BE49-F238E27FC236}">
                <a16:creationId xmlns:a16="http://schemas.microsoft.com/office/drawing/2014/main" id="{3BB50AE7-AAE8-4819-BECF-CECA044C22ED}"/>
              </a:ext>
            </a:extLst>
          </p:cNvPr>
          <p:cNvSpPr>
            <a:spLocks noChangeArrowheads="1"/>
          </p:cNvSpPr>
          <p:nvPr/>
        </p:nvSpPr>
        <p:spPr bwMode="auto">
          <a:xfrm>
            <a:off x="827088" y="1804988"/>
            <a:ext cx="8424862" cy="4308475"/>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b="1" dirty="0">
              <a:latin typeface="Arial" charset="0"/>
              <a:cs typeface="Arial" charset="0"/>
            </a:endParaRPr>
          </a:p>
          <a:p>
            <a:pPr eaLnBrk="1" hangingPunct="1">
              <a:tabLst>
                <a:tab pos="1790700" algn="l"/>
                <a:tab pos="2514600" algn="l"/>
                <a:tab pos="4660900" algn="l"/>
                <a:tab pos="4749800" algn="l"/>
              </a:tabLst>
              <a:defRPr/>
            </a:pPr>
            <a:r>
              <a:rPr lang="de-CH" sz="2400" u="sng" dirty="0">
                <a:latin typeface="Arial" charset="0"/>
                <a:cs typeface="Arial" charset="0"/>
              </a:rPr>
              <a:t>Lösung:</a:t>
            </a:r>
          </a:p>
          <a:p>
            <a:pPr eaLnBrk="1" hangingPunct="1">
              <a:tabLst>
                <a:tab pos="1790700" algn="l"/>
                <a:tab pos="2514600" algn="l"/>
                <a:tab pos="4660900" algn="l"/>
                <a:tab pos="4749800" algn="l"/>
              </a:tabLst>
              <a:defRPr/>
            </a:pPr>
            <a:endParaRPr lang="de-CH" sz="2400" u="sng" dirty="0">
              <a:latin typeface="Arial" charset="0"/>
              <a:cs typeface="Arial" charset="0"/>
            </a:endParaRPr>
          </a:p>
          <a:p>
            <a:pPr eaLnBrk="1" hangingPunct="1">
              <a:tabLst>
                <a:tab pos="1790700" algn="l"/>
                <a:tab pos="2514600" algn="l"/>
                <a:tab pos="3771900" algn="l"/>
                <a:tab pos="4749800" algn="l"/>
                <a:tab pos="6642100" algn="l"/>
              </a:tabLst>
              <a:defRPr/>
            </a:pPr>
            <a:r>
              <a:rPr lang="de-CH" sz="2400" dirty="0">
                <a:latin typeface="Arial" charset="0"/>
                <a:cs typeface="Arial" charset="0"/>
              </a:rPr>
              <a:t>Steuerbares Einkommen 	Kanton/Gemeinde	Bund</a:t>
            </a:r>
          </a:p>
          <a:p>
            <a:pPr eaLnBrk="1" hangingPunct="1">
              <a:tabLst>
                <a:tab pos="1790700" algn="l"/>
                <a:tab pos="2514600" algn="l"/>
                <a:tab pos="3771900" algn="l"/>
                <a:tab pos="6642100" algn="l"/>
              </a:tabLst>
              <a:defRPr/>
            </a:pPr>
            <a:r>
              <a:rPr lang="de-CH" sz="2400" dirty="0">
                <a:latin typeface="Arial" charset="0"/>
                <a:cs typeface="Arial" charset="0"/>
              </a:rPr>
              <a:t>			Fr. 14’500.-	Fr. 9’600.-</a:t>
            </a:r>
          </a:p>
          <a:p>
            <a:pPr eaLnBrk="1" hangingPunct="1">
              <a:tabLst>
                <a:tab pos="1790700" algn="l"/>
                <a:tab pos="2514600" algn="l"/>
                <a:tab pos="4660900" algn="l"/>
                <a:tab pos="4749800" algn="l"/>
              </a:tabLst>
              <a:defRPr/>
            </a:pPr>
            <a:endParaRPr lang="de-CH" sz="2400" dirty="0">
              <a:latin typeface="Arial" charset="0"/>
              <a:cs typeface="Arial" charset="0"/>
            </a:endParaRPr>
          </a:p>
          <a:p>
            <a:pPr eaLnBrk="1" hangingPunct="1">
              <a:tabLst>
                <a:tab pos="1790700" algn="l"/>
                <a:tab pos="2514600" algn="l"/>
                <a:tab pos="4660900" algn="l"/>
                <a:tab pos="4749800" algn="l"/>
              </a:tabLst>
              <a:defRPr/>
            </a:pPr>
            <a:r>
              <a:rPr lang="de-CH" sz="2400" dirty="0">
                <a:latin typeface="Arial" charset="0"/>
                <a:cs typeface="Arial" charset="0"/>
              </a:rPr>
              <a:t>Begründung:</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Mietzins ist geringer als Eigenmietwert, deshalb ist beim Kanton- und Gemeindesteuersatz mind. der Eigenmietwert zu versteuern</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Der Mietzins ist jedoch höher als Fr. 7’250.-, weshalb beim Bund nur der Mietzins geschuldet ist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48D8B48-5215-46B5-8A91-1FD7E7A95719}"/>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06253421-D4D4-4FE5-A47D-E56C97254D44}" type="slidenum">
              <a:rPr lang="de-CH" altLang="de-DE" sz="800"/>
              <a:pPr>
                <a:lnSpc>
                  <a:spcPct val="100000"/>
                </a:lnSpc>
                <a:spcBef>
                  <a:spcPct val="0"/>
                </a:spcBef>
              </a:pPr>
              <a:t>34</a:t>
            </a:fld>
            <a:endParaRPr lang="de-CH" altLang="de-DE" sz="800"/>
          </a:p>
        </p:txBody>
      </p:sp>
      <p:sp>
        <p:nvSpPr>
          <p:cNvPr id="41987" name="Titel 7">
            <a:extLst>
              <a:ext uri="{FF2B5EF4-FFF2-40B4-BE49-F238E27FC236}">
                <a16:creationId xmlns:a16="http://schemas.microsoft.com/office/drawing/2014/main" id="{A9B21BED-B068-4019-8C98-394D9824EB55}"/>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1D4A3891-EADA-45DE-A096-6929EE15D0FA}"/>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 Scheidung</a:t>
            </a:r>
          </a:p>
        </p:txBody>
      </p:sp>
      <p:sp>
        <p:nvSpPr>
          <p:cNvPr id="10" name="Rechteck 8">
            <a:extLst>
              <a:ext uri="{FF2B5EF4-FFF2-40B4-BE49-F238E27FC236}">
                <a16:creationId xmlns:a16="http://schemas.microsoft.com/office/drawing/2014/main" id="{3D650480-E4C8-497A-8D77-BAC568A2685E}"/>
              </a:ext>
            </a:extLst>
          </p:cNvPr>
          <p:cNvSpPr>
            <a:spLocks noChangeArrowheads="1"/>
          </p:cNvSpPr>
          <p:nvPr/>
        </p:nvSpPr>
        <p:spPr bwMode="auto">
          <a:xfrm>
            <a:off x="827088" y="1804988"/>
            <a:ext cx="8424862" cy="4308475"/>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tabLst>
                <a:tab pos="1790700" algn="l"/>
                <a:tab pos="2514600" algn="l"/>
                <a:tab pos="4660900" algn="l"/>
                <a:tab pos="4749800" algn="l"/>
              </a:tabLst>
              <a:defRPr/>
            </a:pPr>
            <a:r>
              <a:rPr lang="de-CH" sz="2400" i="1" dirty="0">
                <a:latin typeface="Arial" charset="0"/>
                <a:cs typeface="Arial" charset="0"/>
              </a:rPr>
              <a:t>Meine Frau und ich haben uns im Herbst getrennt. Wie werden die Ratenrechnungen aufgeteilt?</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Gemeinsam bezahlte Steuerraten, werden im Verhältnis der pers. Anteile zur Gesamtsteuer aufgeteilt</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Andere Aufteilung nur möglich, wenn innerhalb von 30 Tagen seit Eröffnung der Aufteilung ein anderer gemeinsamer Vorschlag gestellt wird</a:t>
            </a:r>
            <a:endParaRPr lang="de-CH" sz="2400" dirty="0">
              <a:latin typeface="Arial" charset="0"/>
              <a:cs typeface="Arial" charset="0"/>
            </a:endParaRPr>
          </a:p>
          <a:p>
            <a:pPr eaLnBrk="1" hangingPunct="1">
              <a:tabLst>
                <a:tab pos="1790700" algn="l"/>
                <a:tab pos="2514600" algn="l"/>
                <a:tab pos="4660900" algn="l"/>
                <a:tab pos="4749800" algn="l"/>
              </a:tabLst>
              <a:defRPr/>
            </a:pPr>
            <a:r>
              <a:rPr lang="de-CH" sz="2400" i="1" dirty="0">
                <a:latin typeface="Arial" charset="0"/>
                <a:cs typeface="Arial" charset="0"/>
              </a:rPr>
              <a:t>Anschlussfrage: Nach der Trennung vor 2 Jahren steht die Scheidungsverhandlung an. Darf ich die Steuererklärung meiner Noch-Ehefrau einsehen?</a:t>
            </a:r>
          </a:p>
          <a:p>
            <a:pPr marL="342900" indent="-342900" eaLnBrk="1" hangingPunct="1">
              <a:buFont typeface="Arial" panose="020B0604020202020204" pitchFamily="34" charset="0"/>
              <a:buChar char="•"/>
              <a:tabLst>
                <a:tab pos="1790700" algn="l"/>
                <a:tab pos="2514600" algn="l"/>
                <a:tab pos="4660900" algn="l"/>
                <a:tab pos="4749800" algn="l"/>
              </a:tabLst>
              <a:defRPr/>
            </a:pPr>
            <a:r>
              <a:rPr lang="de-CH" sz="2400" dirty="0">
                <a:solidFill>
                  <a:srgbClr val="000000"/>
                </a:solidFill>
                <a:latin typeface="Arial" charset="0"/>
                <a:cs typeface="Arial" charset="0"/>
              </a:rPr>
              <a:t>Nein, Behörde ist an Steuergeheimnis gebunden</a:t>
            </a:r>
            <a:endParaRPr lang="de-CH" sz="2400" dirty="0">
              <a:latin typeface="Arial" charset="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48D8B48-5215-46B5-8A91-1FD7E7A95719}"/>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06253421-D4D4-4FE5-A47D-E56C97254D44}" type="slidenum">
              <a:rPr lang="de-CH" altLang="de-DE" sz="800"/>
              <a:pPr>
                <a:lnSpc>
                  <a:spcPct val="100000"/>
                </a:lnSpc>
                <a:spcBef>
                  <a:spcPct val="0"/>
                </a:spcBef>
              </a:pPr>
              <a:t>35</a:t>
            </a:fld>
            <a:endParaRPr lang="de-CH" altLang="de-DE" sz="800"/>
          </a:p>
        </p:txBody>
      </p:sp>
      <p:sp>
        <p:nvSpPr>
          <p:cNvPr id="41987" name="Titel 7">
            <a:extLst>
              <a:ext uri="{FF2B5EF4-FFF2-40B4-BE49-F238E27FC236}">
                <a16:creationId xmlns:a16="http://schemas.microsoft.com/office/drawing/2014/main" id="{A9B21BED-B068-4019-8C98-394D9824EB55}"/>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1D4A3891-EADA-45DE-A096-6929EE15D0FA}"/>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 ausländische Immobilie</a:t>
            </a:r>
          </a:p>
        </p:txBody>
      </p:sp>
      <p:sp>
        <p:nvSpPr>
          <p:cNvPr id="10" name="Rechteck 8">
            <a:extLst>
              <a:ext uri="{FF2B5EF4-FFF2-40B4-BE49-F238E27FC236}">
                <a16:creationId xmlns:a16="http://schemas.microsoft.com/office/drawing/2014/main" id="{3D650480-E4C8-497A-8D77-BAC568A2685E}"/>
              </a:ext>
            </a:extLst>
          </p:cNvPr>
          <p:cNvSpPr>
            <a:spLocks noChangeArrowheads="1"/>
          </p:cNvSpPr>
          <p:nvPr/>
        </p:nvSpPr>
        <p:spPr bwMode="auto">
          <a:xfrm>
            <a:off x="827088" y="1804988"/>
            <a:ext cx="8424862" cy="3939540"/>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tabLst>
                <a:tab pos="1790700" algn="l"/>
                <a:tab pos="2514600" algn="l"/>
                <a:tab pos="4660900" algn="l"/>
                <a:tab pos="4749800" algn="l"/>
              </a:tabLst>
              <a:defRPr/>
            </a:pPr>
            <a:r>
              <a:rPr lang="de-CH" sz="2400" i="1" dirty="0">
                <a:latin typeface="Arial" charset="0"/>
                <a:cs typeface="Arial" charset="0"/>
              </a:rPr>
              <a:t>Ich gedenke im Ausland eine Immobilie zu erwerben, was sind die zu erwartenden Steuerfolgen?</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Steuern/Abgaben von Immobilien bezahlt man am Ort der gelegenen Sache (Ausland)</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Zur Satzbestimmung wird Eigenmietwert und der Wert der Liegenschaft im Ausland zur Steuerbestimmung in der Schweiz hinzugezogen </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Grundsatz: Amtlicher Wert: 70% des Kaufpreises</a:t>
            </a:r>
          </a:p>
          <a:p>
            <a:pPr eaLnBrk="1" hangingPunct="1">
              <a:tabLst>
                <a:tab pos="1790700" algn="l"/>
                <a:tab pos="2514600" algn="l"/>
                <a:tab pos="4660900" algn="l"/>
                <a:tab pos="4749800" algn="l"/>
              </a:tabLst>
              <a:defRPr/>
            </a:pPr>
            <a:r>
              <a:rPr lang="de-CH" sz="2400" dirty="0">
                <a:latin typeface="Arial" charset="0"/>
                <a:cs typeface="Arial" charset="0"/>
              </a:rPr>
              <a:t>	 Eigenmietwert: 6% vom amtlichen Wert (gilt für 	 Kanton- und Bundessteuer)</a:t>
            </a:r>
          </a:p>
        </p:txBody>
      </p:sp>
    </p:spTree>
    <p:extLst>
      <p:ext uri="{BB962C8B-B14F-4D97-AF65-F5344CB8AC3E}">
        <p14:creationId xmlns:p14="http://schemas.microsoft.com/office/powerpoint/2010/main" val="338275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48D8B48-5215-46B5-8A91-1FD7E7A95719}"/>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06253421-D4D4-4FE5-A47D-E56C97254D44}" type="slidenum">
              <a:rPr lang="de-CH" altLang="de-DE" sz="800"/>
              <a:pPr>
                <a:lnSpc>
                  <a:spcPct val="100000"/>
                </a:lnSpc>
                <a:spcBef>
                  <a:spcPct val="0"/>
                </a:spcBef>
              </a:pPr>
              <a:t>36</a:t>
            </a:fld>
            <a:endParaRPr lang="de-CH" altLang="de-DE" sz="800"/>
          </a:p>
        </p:txBody>
      </p:sp>
      <p:sp>
        <p:nvSpPr>
          <p:cNvPr id="41987" name="Titel 7">
            <a:extLst>
              <a:ext uri="{FF2B5EF4-FFF2-40B4-BE49-F238E27FC236}">
                <a16:creationId xmlns:a16="http://schemas.microsoft.com/office/drawing/2014/main" id="{A9B21BED-B068-4019-8C98-394D9824EB55}"/>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1D4A3891-EADA-45DE-A096-6929EE15D0FA}"/>
              </a:ext>
            </a:extLst>
          </p:cNvPr>
          <p:cNvSpPr txBox="1"/>
          <p:nvPr/>
        </p:nvSpPr>
        <p:spPr>
          <a:xfrm>
            <a:off x="846825" y="1372394"/>
            <a:ext cx="7920037" cy="461665"/>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 Erbschafts-/Schenkungssteuern</a:t>
            </a:r>
          </a:p>
        </p:txBody>
      </p:sp>
      <p:sp>
        <p:nvSpPr>
          <p:cNvPr id="10" name="Rechteck 8">
            <a:extLst>
              <a:ext uri="{FF2B5EF4-FFF2-40B4-BE49-F238E27FC236}">
                <a16:creationId xmlns:a16="http://schemas.microsoft.com/office/drawing/2014/main" id="{3D650480-E4C8-497A-8D77-BAC568A2685E}"/>
              </a:ext>
            </a:extLst>
          </p:cNvPr>
          <p:cNvSpPr>
            <a:spLocks noChangeArrowheads="1"/>
          </p:cNvSpPr>
          <p:nvPr/>
        </p:nvSpPr>
        <p:spPr bwMode="auto">
          <a:xfrm>
            <a:off x="827088" y="1804988"/>
            <a:ext cx="8424862" cy="3570208"/>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tabLst>
                <a:tab pos="1790700" algn="l"/>
                <a:tab pos="2514600" algn="l"/>
                <a:tab pos="4660900" algn="l"/>
                <a:tab pos="4749800" algn="l"/>
              </a:tabLst>
              <a:defRPr/>
            </a:pPr>
            <a:r>
              <a:rPr lang="de-CH" sz="2400" i="1" dirty="0">
                <a:latin typeface="Arial" charset="0"/>
                <a:cs typeface="Arial" charset="0"/>
              </a:rPr>
              <a:t>Ich habe von meinen Eltern 20’000 geschenkt erhalten. Wie hoch sind die zu bezahlenden Steuern ?</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Erbschaften und Schenkungen an Nachkommen (direkte Blutsfolge) sind steuerfrei (keine Betragsbeschränkung)</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Erbschaften an andere Personen sind bis zu 12’000 alle 5 Jahre steuerfrei</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Der Steuersatz richtet sich je nach Verwandtschaftsgrad sowie Erbschafts- und Schenkungsbetragshöhe (ca. von 6% bis 40%)</a:t>
            </a:r>
          </a:p>
        </p:txBody>
      </p:sp>
    </p:spTree>
    <p:extLst>
      <p:ext uri="{BB962C8B-B14F-4D97-AF65-F5344CB8AC3E}">
        <p14:creationId xmlns:p14="http://schemas.microsoft.com/office/powerpoint/2010/main" val="2338317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4323826-989D-405A-BAAB-9BE2D00B83A5}"/>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9E016ADC-C619-4E0C-A8D4-F548FFA0D69A}" type="slidenum">
              <a:rPr lang="de-CH" altLang="de-DE" sz="800"/>
              <a:pPr>
                <a:lnSpc>
                  <a:spcPct val="100000"/>
                </a:lnSpc>
                <a:spcBef>
                  <a:spcPct val="0"/>
                </a:spcBef>
              </a:pPr>
              <a:t>37</a:t>
            </a:fld>
            <a:endParaRPr lang="de-CH" altLang="de-DE" sz="800"/>
          </a:p>
        </p:txBody>
      </p:sp>
      <p:sp>
        <p:nvSpPr>
          <p:cNvPr id="43011" name="Titel 7">
            <a:extLst>
              <a:ext uri="{FF2B5EF4-FFF2-40B4-BE49-F238E27FC236}">
                <a16:creationId xmlns:a16="http://schemas.microsoft.com/office/drawing/2014/main" id="{E9E24592-56B9-4975-AE77-ADA13A8A9677}"/>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99C67B16-F35A-4F71-9AE8-18E7E43E4B9B}"/>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 Pensionierung</a:t>
            </a:r>
          </a:p>
        </p:txBody>
      </p:sp>
      <p:sp>
        <p:nvSpPr>
          <p:cNvPr id="10" name="Rechteck 8">
            <a:extLst>
              <a:ext uri="{FF2B5EF4-FFF2-40B4-BE49-F238E27FC236}">
                <a16:creationId xmlns:a16="http://schemas.microsoft.com/office/drawing/2014/main" id="{8CF500F1-E7C6-4241-BC4F-FD1FE662EDC7}"/>
              </a:ext>
            </a:extLst>
          </p:cNvPr>
          <p:cNvSpPr>
            <a:spLocks noChangeArrowheads="1"/>
          </p:cNvSpPr>
          <p:nvPr/>
        </p:nvSpPr>
        <p:spPr bwMode="auto">
          <a:xfrm>
            <a:off x="728663" y="1573213"/>
            <a:ext cx="8523287" cy="5048250"/>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tabLst>
                <a:tab pos="1790700" algn="l"/>
                <a:tab pos="2514600" algn="l"/>
                <a:tab pos="4660900" algn="l"/>
                <a:tab pos="4749800" algn="l"/>
              </a:tabLst>
              <a:defRPr/>
            </a:pPr>
            <a:r>
              <a:rPr lang="de-CH" sz="2400" i="1" dirty="0">
                <a:latin typeface="Arial" charset="0"/>
                <a:cs typeface="Arial" charset="0"/>
              </a:rPr>
              <a:t>Kann ich nach Erreichen des ord. Rentenalters weiterhin Beiträge in meine Säule 3a leisten und abziehen?</a:t>
            </a:r>
          </a:p>
          <a:p>
            <a:pPr marL="342900" indent="-342900" eaLnBrk="1" hangingPunct="1">
              <a:buFont typeface="Arial" pitchFamily="34" charset="0"/>
              <a:buChar char="•"/>
              <a:tabLst>
                <a:tab pos="1790700" algn="l"/>
                <a:tab pos="2514600" algn="l"/>
                <a:tab pos="4660900" algn="l"/>
                <a:tab pos="4749800" algn="l"/>
              </a:tabLst>
              <a:defRPr/>
            </a:pPr>
            <a:r>
              <a:rPr lang="de-CH" sz="2400" dirty="0">
                <a:latin typeface="Arial" charset="0"/>
                <a:cs typeface="Arial" charset="0"/>
              </a:rPr>
              <a:t>Säule 3a Gelder sind grundsätzlich längstens bis zum ord. Rentenalter in Abzug zu bringen</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Nur bei Erwerbstätigkeit über das Rentenalter der AHV hinaus, sind Säule 3a Beiträge in Abzug zu bringen</a:t>
            </a:r>
            <a:endParaRPr lang="de-CH" sz="2400" dirty="0">
              <a:latin typeface="Arial" charset="0"/>
              <a:cs typeface="Arial" charset="0"/>
            </a:endParaRP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Limitierung: Längstens bis zur Aufgabe der Erwerbstätigkeit oder bis zum Erreichen des 69./70. Altersjahres</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Im BVG kann – je nach Reglement – der Bezug des BVG-Guthabens aufgeschoben werden, dies erhöht den Umwandlungssatz</a:t>
            </a:r>
          </a:p>
          <a:p>
            <a:pPr eaLnBrk="1" hangingPunct="1">
              <a:tabLst>
                <a:tab pos="1790700" algn="l"/>
                <a:tab pos="2514600" algn="l"/>
                <a:tab pos="4660900" algn="l"/>
                <a:tab pos="4749800" algn="l"/>
              </a:tabLst>
              <a:defRPr/>
            </a:pPr>
            <a:endParaRPr lang="de-CH" sz="2400" dirty="0">
              <a:latin typeface="Arial" charset="0"/>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3A324EF-0C6C-4A00-A43E-872A1FD309D7}"/>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2175B7CF-815F-49E6-AB2C-FA37B898F145}" type="slidenum">
              <a:rPr lang="de-CH" altLang="de-DE" sz="800"/>
              <a:pPr>
                <a:lnSpc>
                  <a:spcPct val="100000"/>
                </a:lnSpc>
                <a:spcBef>
                  <a:spcPct val="0"/>
                </a:spcBef>
              </a:pPr>
              <a:t>38</a:t>
            </a:fld>
            <a:endParaRPr lang="de-CH" altLang="de-DE" sz="800"/>
          </a:p>
        </p:txBody>
      </p:sp>
      <p:sp>
        <p:nvSpPr>
          <p:cNvPr id="44035" name="Titel 7">
            <a:extLst>
              <a:ext uri="{FF2B5EF4-FFF2-40B4-BE49-F238E27FC236}">
                <a16:creationId xmlns:a16="http://schemas.microsoft.com/office/drawing/2014/main" id="{971BC041-9127-414F-AF6B-9F2F689648D7}"/>
              </a:ext>
            </a:extLst>
          </p:cNvPr>
          <p:cNvSpPr>
            <a:spLocks noGrp="1" noChangeArrowheads="1"/>
          </p:cNvSpPr>
          <p:nvPr>
            <p:ph type="title" idx="4294967295"/>
          </p:nvPr>
        </p:nvSpPr>
        <p:spPr/>
        <p:txBody>
          <a:bodyPr/>
          <a:lstStyle/>
          <a:p>
            <a:pPr eaLnBrk="1" hangingPunct="1"/>
            <a:r>
              <a:rPr lang="de-CH" altLang="de-DE"/>
              <a:t>Steuererklärung </a:t>
            </a:r>
          </a:p>
        </p:txBody>
      </p:sp>
      <p:sp>
        <p:nvSpPr>
          <p:cNvPr id="9" name="Textfeld 8">
            <a:extLst>
              <a:ext uri="{FF2B5EF4-FFF2-40B4-BE49-F238E27FC236}">
                <a16:creationId xmlns:a16="http://schemas.microsoft.com/office/drawing/2014/main" id="{34FB3D21-4161-46F7-8B8D-38EE34B9A4A7}"/>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Fragen/Antworten Pensionierung</a:t>
            </a:r>
          </a:p>
        </p:txBody>
      </p:sp>
      <p:sp>
        <p:nvSpPr>
          <p:cNvPr id="10" name="Rechteck 8">
            <a:extLst>
              <a:ext uri="{FF2B5EF4-FFF2-40B4-BE49-F238E27FC236}">
                <a16:creationId xmlns:a16="http://schemas.microsoft.com/office/drawing/2014/main" id="{89178D35-3DD1-4319-A070-D95A6FF5CBDD}"/>
              </a:ext>
            </a:extLst>
          </p:cNvPr>
          <p:cNvSpPr>
            <a:spLocks noChangeArrowheads="1"/>
          </p:cNvSpPr>
          <p:nvPr/>
        </p:nvSpPr>
        <p:spPr bwMode="auto">
          <a:xfrm>
            <a:off x="755650" y="1838325"/>
            <a:ext cx="8524875" cy="3939540"/>
          </a:xfrm>
          <a:prstGeom prst="rect">
            <a:avLst/>
          </a:prstGeom>
          <a:noFill/>
          <a:ln>
            <a:noFill/>
          </a:ln>
        </p:spPr>
        <p:txBody>
          <a:bodyPr>
            <a:spAutoFit/>
          </a:bodyPr>
          <a:lstStyle/>
          <a:p>
            <a:pPr marL="342900" indent="-342900" eaLnBrk="1" hangingPunct="1">
              <a:buFont typeface="Arial" charset="0"/>
              <a:buChar char="•"/>
              <a:tabLst>
                <a:tab pos="1790700" algn="l"/>
                <a:tab pos="2514600" algn="l"/>
                <a:tab pos="4660900" algn="l"/>
                <a:tab pos="4749800" algn="l"/>
              </a:tabLst>
              <a:defRPr/>
            </a:pPr>
            <a:endParaRPr lang="de-CH" sz="1000" dirty="0">
              <a:latin typeface="Arial" charset="0"/>
              <a:cs typeface="Arial" charset="0"/>
            </a:endParaRPr>
          </a:p>
          <a:p>
            <a:pPr eaLnBrk="1" hangingPunct="1">
              <a:tabLst>
                <a:tab pos="1790700" algn="l"/>
                <a:tab pos="2514600" algn="l"/>
                <a:tab pos="4660900" algn="l"/>
                <a:tab pos="4749800" algn="l"/>
              </a:tabLst>
              <a:defRPr/>
            </a:pPr>
            <a:r>
              <a:rPr lang="de-CH" sz="2400" i="1" dirty="0">
                <a:latin typeface="Arial" charset="0"/>
                <a:cs typeface="Arial" charset="0"/>
              </a:rPr>
              <a:t>Kann ich mein Freizügigkeitskonto erst nach der Pensionierung beziehen?</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Ja, das geht vorerst noch (Gesetzesänderung per 01.01.2024 mit Übergangsfrist von 5 Jahren)</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Altersleistungen von Freizügigkeitspolicen und Freizügigkeitskonten dürfen frühestens 5 Jahre vor und müssen spätestens 5 Jahre nach Erreichen des ordentlichen AHV-Rentenalters ausbezahlt werden</a:t>
            </a:r>
          </a:p>
          <a:p>
            <a:pPr marL="342900" indent="-342900" eaLnBrk="1" hangingPunct="1">
              <a:buFont typeface="Arial" pitchFamily="34" charset="0"/>
              <a:buChar char="•"/>
              <a:tabLst>
                <a:tab pos="1790700" algn="l"/>
                <a:tab pos="2514600" algn="l"/>
                <a:tab pos="4660900" algn="l"/>
                <a:tab pos="4749800" algn="l"/>
              </a:tabLst>
              <a:defRPr/>
            </a:pPr>
            <a:r>
              <a:rPr lang="de-DE" sz="2400" dirty="0">
                <a:latin typeface="Arial" charset="0"/>
                <a:cs typeface="Arial" charset="0"/>
              </a:rPr>
              <a:t>Bezug im Zeitpunkt der Pensionierung damit nicht zwingend</a:t>
            </a:r>
            <a:endParaRPr lang="de-CH" sz="2400" dirty="0">
              <a:latin typeface="Arial" charset="0"/>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CB465BFA-9975-4AA3-840B-512B3FECA74D}"/>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430E6823-70EA-4F8B-A68C-E881EEA2667B}" type="slidenum">
              <a:rPr lang="de-CH" altLang="de-DE" sz="800"/>
              <a:pPr>
                <a:lnSpc>
                  <a:spcPct val="100000"/>
                </a:lnSpc>
                <a:spcBef>
                  <a:spcPct val="0"/>
                </a:spcBef>
              </a:pPr>
              <a:t>39</a:t>
            </a:fld>
            <a:endParaRPr lang="de-CH" altLang="de-DE" sz="800"/>
          </a:p>
        </p:txBody>
      </p:sp>
      <p:sp>
        <p:nvSpPr>
          <p:cNvPr id="45059" name="Rectangle 2">
            <a:extLst>
              <a:ext uri="{FF2B5EF4-FFF2-40B4-BE49-F238E27FC236}">
                <a16:creationId xmlns:a16="http://schemas.microsoft.com/office/drawing/2014/main" id="{44CDAC30-AAA9-4B89-B9CE-BF47E67327B5}"/>
              </a:ext>
            </a:extLst>
          </p:cNvPr>
          <p:cNvSpPr>
            <a:spLocks noGrp="1" noChangeArrowheads="1"/>
          </p:cNvSpPr>
          <p:nvPr>
            <p:ph type="title" idx="4294967295"/>
          </p:nvPr>
        </p:nvSpPr>
        <p:spPr/>
        <p:txBody>
          <a:bodyPr/>
          <a:lstStyle/>
          <a:p>
            <a:pPr eaLnBrk="1" hangingPunct="1"/>
            <a:r>
              <a:rPr lang="de-CH" altLang="de-DE"/>
              <a:t>Wir unterstützen Sie gerne!</a:t>
            </a:r>
          </a:p>
        </p:txBody>
      </p:sp>
      <p:sp>
        <p:nvSpPr>
          <p:cNvPr id="8" name="Textfeld 7">
            <a:extLst>
              <a:ext uri="{FF2B5EF4-FFF2-40B4-BE49-F238E27FC236}">
                <a16:creationId xmlns:a16="http://schemas.microsoft.com/office/drawing/2014/main" id="{C6EBEF33-486F-48A6-A06B-01F2AE3E6924}"/>
              </a:ext>
            </a:extLst>
          </p:cNvPr>
          <p:cNvSpPr txBox="1"/>
          <p:nvPr/>
        </p:nvSpPr>
        <p:spPr>
          <a:xfrm>
            <a:off x="827088" y="98107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Dienstleistungen für Privatpersonen (Auszug)</a:t>
            </a:r>
          </a:p>
        </p:txBody>
      </p:sp>
      <p:sp>
        <p:nvSpPr>
          <p:cNvPr id="45061" name="Rechteck 3">
            <a:extLst>
              <a:ext uri="{FF2B5EF4-FFF2-40B4-BE49-F238E27FC236}">
                <a16:creationId xmlns:a16="http://schemas.microsoft.com/office/drawing/2014/main" id="{D4F0690D-F651-43E7-B879-B940FF59BCBC}"/>
              </a:ext>
            </a:extLst>
          </p:cNvPr>
          <p:cNvSpPr>
            <a:spLocks noChangeArrowheads="1"/>
          </p:cNvSpPr>
          <p:nvPr/>
        </p:nvSpPr>
        <p:spPr bwMode="auto">
          <a:xfrm>
            <a:off x="852802" y="1628800"/>
            <a:ext cx="82089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marL="285750" indent="-285750" eaLnBrk="1" hangingPunct="1">
              <a:lnSpc>
                <a:spcPct val="100000"/>
              </a:lnSpc>
              <a:spcBef>
                <a:spcPct val="0"/>
              </a:spcBef>
              <a:buFont typeface="Arial" panose="020B0604020202020204" pitchFamily="34" charset="0"/>
              <a:buChar char="•"/>
            </a:pPr>
            <a:r>
              <a:rPr lang="de-DE" altLang="de-DE" sz="2400" dirty="0"/>
              <a:t>W</a:t>
            </a:r>
            <a:r>
              <a:rPr lang="de-CH" altLang="de-DE" sz="2400" dirty="0" err="1"/>
              <a:t>ir</a:t>
            </a:r>
            <a:r>
              <a:rPr lang="de-CH" altLang="de-DE" sz="2400" dirty="0"/>
              <a:t> erledigen für natürliche Personen die Steuererklärung </a:t>
            </a:r>
          </a:p>
          <a:p>
            <a:pPr marL="285750" indent="-285750" eaLnBrk="1" hangingPunct="1">
              <a:lnSpc>
                <a:spcPct val="100000"/>
              </a:lnSpc>
              <a:spcBef>
                <a:spcPct val="0"/>
              </a:spcBef>
              <a:buFont typeface="Arial" panose="020B0604020202020204" pitchFamily="34" charset="0"/>
              <a:buChar char="•"/>
            </a:pPr>
            <a:endParaRPr lang="de-CH" altLang="de-DE" sz="2400" dirty="0"/>
          </a:p>
          <a:p>
            <a:pPr marL="285750" indent="-285750" eaLnBrk="1" hangingPunct="1">
              <a:lnSpc>
                <a:spcPct val="100000"/>
              </a:lnSpc>
              <a:spcBef>
                <a:spcPct val="0"/>
              </a:spcBef>
              <a:buFont typeface="Arial" panose="020B0604020202020204" pitchFamily="34" charset="0"/>
              <a:buChar char="•"/>
            </a:pPr>
            <a:endParaRPr lang="de-CH" altLang="de-DE" sz="2400" dirty="0"/>
          </a:p>
          <a:p>
            <a:pPr marL="285750" indent="-285750" eaLnBrk="1" hangingPunct="1">
              <a:lnSpc>
                <a:spcPct val="100000"/>
              </a:lnSpc>
              <a:spcBef>
                <a:spcPct val="0"/>
              </a:spcBef>
              <a:buFont typeface="Arial" panose="020B0604020202020204" pitchFamily="34" charset="0"/>
              <a:buChar char="•"/>
            </a:pPr>
            <a:r>
              <a:rPr lang="de-CH" altLang="de-DE" sz="2400" dirty="0"/>
              <a:t>Wir führen Pensionsplanung durch</a:t>
            </a:r>
          </a:p>
          <a:p>
            <a:pPr marL="285750" indent="-285750" eaLnBrk="1" hangingPunct="1">
              <a:lnSpc>
                <a:spcPct val="100000"/>
              </a:lnSpc>
              <a:spcBef>
                <a:spcPct val="0"/>
              </a:spcBef>
              <a:buFont typeface="Arial" panose="020B0604020202020204" pitchFamily="34" charset="0"/>
              <a:buChar char="•"/>
            </a:pPr>
            <a:endParaRPr lang="de-CH" altLang="de-DE" sz="2400" dirty="0"/>
          </a:p>
          <a:p>
            <a:pPr marL="285750" indent="-285750" eaLnBrk="1" hangingPunct="1">
              <a:lnSpc>
                <a:spcPct val="100000"/>
              </a:lnSpc>
              <a:spcBef>
                <a:spcPct val="0"/>
              </a:spcBef>
              <a:buFont typeface="Arial" panose="020B0604020202020204" pitchFamily="34" charset="0"/>
              <a:buChar char="•"/>
            </a:pPr>
            <a:endParaRPr lang="de-CH" altLang="de-DE" sz="2400" dirty="0"/>
          </a:p>
          <a:p>
            <a:pPr marL="285750" indent="-285750" eaLnBrk="1" hangingPunct="1">
              <a:lnSpc>
                <a:spcPct val="100000"/>
              </a:lnSpc>
              <a:spcBef>
                <a:spcPct val="0"/>
              </a:spcBef>
              <a:buFont typeface="Arial" panose="020B0604020202020204" pitchFamily="34" charset="0"/>
              <a:buChar char="•"/>
            </a:pPr>
            <a:r>
              <a:rPr lang="de-CH" altLang="de-DE" sz="2400" dirty="0"/>
              <a:t>Wir unterstützen Sie in den Start zur </a:t>
            </a:r>
            <a:br>
              <a:rPr lang="de-CH" altLang="de-DE" sz="2400" dirty="0"/>
            </a:br>
            <a:r>
              <a:rPr lang="de-CH" altLang="de-DE" sz="2400" dirty="0"/>
              <a:t>Selbständigkeit  </a:t>
            </a:r>
            <a:br>
              <a:rPr lang="de-CH" altLang="de-DE" sz="2400" dirty="0"/>
            </a:br>
            <a:r>
              <a:rPr lang="de-CH" altLang="de-DE" sz="1800" dirty="0"/>
              <a:t>	</a:t>
            </a:r>
          </a:p>
        </p:txBody>
      </p:sp>
      <p:pic>
        <p:nvPicPr>
          <p:cNvPr id="2" name="Grafik 1">
            <a:extLst>
              <a:ext uri="{FF2B5EF4-FFF2-40B4-BE49-F238E27FC236}">
                <a16:creationId xmlns:a16="http://schemas.microsoft.com/office/drawing/2014/main" id="{9BA37A7A-8C0B-A58B-9291-3A3918FBAAF3}"/>
              </a:ext>
            </a:extLst>
          </p:cNvPr>
          <p:cNvPicPr>
            <a:picLocks noChangeAspect="1"/>
          </p:cNvPicPr>
          <p:nvPr/>
        </p:nvPicPr>
        <p:blipFill>
          <a:blip r:embed="rId2"/>
          <a:stretch>
            <a:fillRect/>
          </a:stretch>
        </p:blipFill>
        <p:spPr>
          <a:xfrm>
            <a:off x="7164288" y="1628800"/>
            <a:ext cx="981075" cy="981075"/>
          </a:xfrm>
          <a:prstGeom prst="rect">
            <a:avLst/>
          </a:prstGeom>
        </p:spPr>
      </p:pic>
      <p:pic>
        <p:nvPicPr>
          <p:cNvPr id="3" name="Grafik 2">
            <a:extLst>
              <a:ext uri="{FF2B5EF4-FFF2-40B4-BE49-F238E27FC236}">
                <a16:creationId xmlns:a16="http://schemas.microsoft.com/office/drawing/2014/main" id="{3E295D65-66B3-9AB7-7AE5-C00D47108D10}"/>
              </a:ext>
            </a:extLst>
          </p:cNvPr>
          <p:cNvPicPr>
            <a:picLocks noChangeAspect="1"/>
          </p:cNvPicPr>
          <p:nvPr/>
        </p:nvPicPr>
        <p:blipFill>
          <a:blip r:embed="rId3"/>
          <a:stretch>
            <a:fillRect/>
          </a:stretch>
        </p:blipFill>
        <p:spPr>
          <a:xfrm>
            <a:off x="7164287" y="3047819"/>
            <a:ext cx="981075" cy="981075"/>
          </a:xfrm>
          <a:prstGeom prst="rect">
            <a:avLst/>
          </a:prstGeom>
        </p:spPr>
      </p:pic>
      <p:sp>
        <p:nvSpPr>
          <p:cNvPr id="4" name="AutoShape 2">
            <a:extLst>
              <a:ext uri="{FF2B5EF4-FFF2-40B4-BE49-F238E27FC236}">
                <a16:creationId xmlns:a16="http://schemas.microsoft.com/office/drawing/2014/main" id="{4DA42D96-4555-B7B1-3D2A-5E5DEADD278B}"/>
              </a:ext>
            </a:extLst>
          </p:cNvPr>
          <p:cNvSpPr>
            <a:spLocks noChangeAspect="1" noChangeArrowheads="1"/>
          </p:cNvSpPr>
          <p:nvPr/>
        </p:nvSpPr>
        <p:spPr bwMode="auto">
          <a:xfrm>
            <a:off x="4445314" y="333475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5" name="Grafik 4">
            <a:extLst>
              <a:ext uri="{FF2B5EF4-FFF2-40B4-BE49-F238E27FC236}">
                <a16:creationId xmlns:a16="http://schemas.microsoft.com/office/drawing/2014/main" id="{B7B4FA9A-455D-0534-5521-07797ADE9C30}"/>
              </a:ext>
            </a:extLst>
          </p:cNvPr>
          <p:cNvPicPr>
            <a:picLocks noChangeAspect="1"/>
          </p:cNvPicPr>
          <p:nvPr/>
        </p:nvPicPr>
        <p:blipFill>
          <a:blip r:embed="rId4"/>
          <a:stretch>
            <a:fillRect/>
          </a:stretch>
        </p:blipFill>
        <p:spPr>
          <a:xfrm>
            <a:off x="7164286" y="4341044"/>
            <a:ext cx="981075" cy="9810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hteck 2">
            <a:extLst>
              <a:ext uri="{FF2B5EF4-FFF2-40B4-BE49-F238E27FC236}">
                <a16:creationId xmlns:a16="http://schemas.microsoft.com/office/drawing/2014/main" id="{469A8171-301C-445B-8BAC-C96A9DCD517B}"/>
              </a:ext>
            </a:extLst>
          </p:cNvPr>
          <p:cNvSpPr>
            <a:spLocks noChangeArrowheads="1"/>
          </p:cNvSpPr>
          <p:nvPr/>
        </p:nvSpPr>
        <p:spPr bwMode="auto">
          <a:xfrm>
            <a:off x="827088" y="4029075"/>
            <a:ext cx="6769100" cy="1489075"/>
          </a:xfrm>
          <a:prstGeom prst="rect">
            <a:avLst/>
          </a:prstGeom>
          <a:solidFill>
            <a:srgbClr val="00836A">
              <a:alpha val="14902"/>
            </a:srgbClr>
          </a:solidFill>
          <a:ln>
            <a:noFill/>
          </a:ln>
          <a:extLst>
            <a:ext uri="{91240B29-F687-4F45-9708-019B960494DF}">
              <a14:hiddenLine xmlns:a14="http://schemas.microsoft.com/office/drawing/2010/main" w="3810" algn="ctr">
                <a:solidFill>
                  <a:srgbClr val="000000"/>
                </a:solidFill>
                <a:round/>
                <a:headEnd/>
                <a:tailEnd/>
              </a14:hiddenLine>
            </a:ext>
          </a:extLst>
        </p:spPr>
        <p:txBody>
          <a:bodyPr anchor="ct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2400"/>
          </a:p>
        </p:txBody>
      </p:sp>
      <p:sp>
        <p:nvSpPr>
          <p:cNvPr id="9219" name="Rectangle 7">
            <a:extLst>
              <a:ext uri="{FF2B5EF4-FFF2-40B4-BE49-F238E27FC236}">
                <a16:creationId xmlns:a16="http://schemas.microsoft.com/office/drawing/2014/main" id="{C5D85F47-7AE7-42A6-8B5A-53B3117EEC9B}"/>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0F48F037-3C3D-4E20-A97F-A3F9DA90352F}" type="slidenum">
              <a:rPr lang="de-CH" altLang="de-DE" sz="800"/>
              <a:pPr>
                <a:lnSpc>
                  <a:spcPct val="100000"/>
                </a:lnSpc>
                <a:spcBef>
                  <a:spcPct val="0"/>
                </a:spcBef>
              </a:pPr>
              <a:t>4</a:t>
            </a:fld>
            <a:endParaRPr lang="de-CH" altLang="de-DE" sz="800"/>
          </a:p>
        </p:txBody>
      </p:sp>
      <p:sp>
        <p:nvSpPr>
          <p:cNvPr id="9220" name="Rectangle 2">
            <a:extLst>
              <a:ext uri="{FF2B5EF4-FFF2-40B4-BE49-F238E27FC236}">
                <a16:creationId xmlns:a16="http://schemas.microsoft.com/office/drawing/2014/main" id="{89366F0C-E86A-49F4-B41A-87FB553C2858}"/>
              </a:ext>
            </a:extLst>
          </p:cNvPr>
          <p:cNvSpPr>
            <a:spLocks noGrp="1" noChangeArrowheads="1"/>
          </p:cNvSpPr>
          <p:nvPr>
            <p:ph type="title" idx="4294967295"/>
          </p:nvPr>
        </p:nvSpPr>
        <p:spPr/>
        <p:txBody>
          <a:bodyPr/>
          <a:lstStyle/>
          <a:p>
            <a:pPr eaLnBrk="1" hangingPunct="1"/>
            <a:r>
              <a:rPr lang="de-CH" altLang="de-DE"/>
              <a:t>Steuerplanung</a:t>
            </a:r>
          </a:p>
        </p:txBody>
      </p:sp>
      <p:sp>
        <p:nvSpPr>
          <p:cNvPr id="8" name="Textfeld 7">
            <a:extLst>
              <a:ext uri="{FF2B5EF4-FFF2-40B4-BE49-F238E27FC236}">
                <a16:creationId xmlns:a16="http://schemas.microsoft.com/office/drawing/2014/main" id="{7246FBC9-9CAF-49BA-897C-D53F47A5D618}"/>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Investitionsplanung Liegenschaft </a:t>
            </a:r>
          </a:p>
        </p:txBody>
      </p:sp>
      <p:sp>
        <p:nvSpPr>
          <p:cNvPr id="9" name="Rechteck 8">
            <a:extLst>
              <a:ext uri="{FF2B5EF4-FFF2-40B4-BE49-F238E27FC236}">
                <a16:creationId xmlns:a16="http://schemas.microsoft.com/office/drawing/2014/main" id="{0B846474-5AC0-4203-BE24-EECDD6E450F7}"/>
              </a:ext>
            </a:extLst>
          </p:cNvPr>
          <p:cNvSpPr>
            <a:spLocks noChangeArrowheads="1"/>
          </p:cNvSpPr>
          <p:nvPr/>
        </p:nvSpPr>
        <p:spPr bwMode="auto">
          <a:xfrm>
            <a:off x="827088" y="1804988"/>
            <a:ext cx="8424862" cy="5048250"/>
          </a:xfrm>
          <a:prstGeom prst="rect">
            <a:avLst/>
          </a:prstGeom>
          <a:noFill/>
          <a:ln>
            <a:noFill/>
          </a:ln>
        </p:spPr>
        <p:txBody>
          <a:bodyPr>
            <a:spAutoFit/>
          </a:bodyPr>
          <a:lstStyle/>
          <a:p>
            <a:pPr eaLnBrk="1" hangingPunct="1">
              <a:tabLst>
                <a:tab pos="355600" algn="l"/>
                <a:tab pos="1790700" algn="l"/>
                <a:tab pos="2514600" algn="l"/>
                <a:tab pos="4660900" algn="l"/>
                <a:tab pos="4749800" algn="l"/>
              </a:tabLst>
              <a:defRPr/>
            </a:pPr>
            <a:r>
              <a:rPr lang="de-CH" sz="2400" dirty="0">
                <a:latin typeface="Arial" charset="0"/>
                <a:cs typeface="Arial" charset="0"/>
              </a:rPr>
              <a:t>Alleinstehender, Wohnort Bern / Eigentumswohnung / Steuerbares Einkommen 80’000.-/Jahr / Vermögen 0.-</a:t>
            </a:r>
          </a:p>
          <a:p>
            <a:pPr eaLnBrk="1" hangingPunct="1">
              <a:tabLst>
                <a:tab pos="355600" algn="l"/>
                <a:tab pos="1790700" algn="l"/>
                <a:tab pos="2514600" algn="l"/>
                <a:tab pos="4660900" algn="l"/>
                <a:tab pos="4749800" algn="l"/>
              </a:tabLst>
              <a:defRPr/>
            </a:pPr>
            <a:r>
              <a:rPr lang="de-CH" sz="2400" dirty="0">
                <a:latin typeface="Arial" charset="0"/>
                <a:cs typeface="Arial" charset="0"/>
              </a:rPr>
              <a:t>Variante 1: Neue Küche 1x 15’000.- (Unterhalt, keine Komfortverbesserung)</a:t>
            </a:r>
          </a:p>
          <a:p>
            <a:pPr marL="355600" indent="-355600" eaLnBrk="1" hangingPunct="1">
              <a:buFont typeface="Arial" pitchFamily="34" charset="0"/>
              <a:buChar char="•"/>
              <a:tabLst>
                <a:tab pos="355600" algn="l"/>
                <a:tab pos="1790700" algn="l"/>
                <a:tab pos="2514600" algn="l"/>
                <a:tab pos="4660900" algn="l"/>
                <a:tab pos="4749800" algn="l"/>
              </a:tabLst>
              <a:defRPr/>
            </a:pPr>
            <a:endParaRPr lang="de-CH" sz="1000" dirty="0">
              <a:latin typeface="Arial" charset="0"/>
              <a:cs typeface="Arial" charset="0"/>
            </a:endParaRP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Stb. EK	Steuern		Grenzsteuersatz</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		</a:t>
            </a:r>
            <a:endParaRPr lang="de-CH" sz="500" dirty="0">
              <a:latin typeface="Arial" charset="0"/>
              <a:cs typeface="Arial" charset="0"/>
            </a:endParaRP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Fr. 	80’000.-	Fr.17’996.-		32.36% </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		</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Fr. 	65’000.-	Fr.13’727.-		26.93%	</a:t>
            </a:r>
          </a:p>
          <a:p>
            <a:pPr eaLnBrk="1" hangingPunct="1">
              <a:tabLst>
                <a:tab pos="901700" algn="dec"/>
                <a:tab pos="1968500" algn="l"/>
                <a:tab pos="2870200" algn="dec"/>
                <a:tab pos="3949700" algn="l"/>
                <a:tab pos="4838700" algn="dec"/>
                <a:tab pos="5740400" algn="l"/>
                <a:tab pos="6642100" algn="dec"/>
              </a:tabLst>
              <a:defRPr/>
            </a:pPr>
            <a:endParaRPr lang="de-CH" sz="2400" dirty="0">
              <a:latin typeface="Arial" charset="0"/>
              <a:cs typeface="Arial" charset="0"/>
            </a:endParaRP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Ersparnis	Fr. 4’269.-</a:t>
            </a:r>
          </a:p>
          <a:p>
            <a:pPr eaLnBrk="1" hangingPunct="1">
              <a:tabLst>
                <a:tab pos="901700" algn="dec"/>
                <a:tab pos="1968500" algn="l"/>
                <a:tab pos="2870200" algn="dec"/>
                <a:tab pos="3949700" algn="l"/>
                <a:tab pos="4838700" algn="dec"/>
                <a:tab pos="5740400" algn="l"/>
                <a:tab pos="6642100" algn="dec"/>
              </a:tabLst>
              <a:defRPr/>
            </a:pPr>
            <a:endParaRPr lang="de-CH" sz="2400" dirty="0">
              <a:latin typeface="Arial" charset="0"/>
              <a:cs typeface="Arial" charset="0"/>
            </a:endParaRP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DCB9072-53CB-4339-8914-D8F8687E7308}"/>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A064FCFA-EA7F-4F4F-8D73-038FD2BEAFB1}" type="slidenum">
              <a:rPr lang="de-CH" altLang="de-DE" sz="800"/>
              <a:pPr>
                <a:lnSpc>
                  <a:spcPct val="100000"/>
                </a:lnSpc>
                <a:spcBef>
                  <a:spcPct val="0"/>
                </a:spcBef>
              </a:pPr>
              <a:t>40</a:t>
            </a:fld>
            <a:endParaRPr lang="de-CH" altLang="de-DE" sz="800"/>
          </a:p>
        </p:txBody>
      </p:sp>
      <p:sp>
        <p:nvSpPr>
          <p:cNvPr id="46083" name="Rectangle 2">
            <a:extLst>
              <a:ext uri="{FF2B5EF4-FFF2-40B4-BE49-F238E27FC236}">
                <a16:creationId xmlns:a16="http://schemas.microsoft.com/office/drawing/2014/main" id="{7F8FA29A-6A93-49B2-9A36-D1797E5E4607}"/>
              </a:ext>
            </a:extLst>
          </p:cNvPr>
          <p:cNvSpPr>
            <a:spLocks noGrp="1" noChangeArrowheads="1"/>
          </p:cNvSpPr>
          <p:nvPr>
            <p:ph type="title" idx="4294967295"/>
          </p:nvPr>
        </p:nvSpPr>
        <p:spPr/>
        <p:txBody>
          <a:bodyPr/>
          <a:lstStyle/>
          <a:p>
            <a:pPr eaLnBrk="1" hangingPunct="1"/>
            <a:r>
              <a:rPr lang="de-CH" altLang="de-DE"/>
              <a:t>Herzlichen Dank…</a:t>
            </a:r>
          </a:p>
        </p:txBody>
      </p:sp>
      <p:sp>
        <p:nvSpPr>
          <p:cNvPr id="8" name="Textfeld 7">
            <a:extLst>
              <a:ext uri="{FF2B5EF4-FFF2-40B4-BE49-F238E27FC236}">
                <a16:creationId xmlns:a16="http://schemas.microsoft.com/office/drawing/2014/main" id="{647B9EC3-85B1-45DB-BC0C-8AD7E8F99102}"/>
              </a:ext>
            </a:extLst>
          </p:cNvPr>
          <p:cNvSpPr txBox="1"/>
          <p:nvPr/>
        </p:nvSpPr>
        <p:spPr>
          <a:xfrm>
            <a:off x="827088" y="1343025"/>
            <a:ext cx="7920037" cy="461963"/>
          </a:xfrm>
          <a:prstGeom prst="rect">
            <a:avLst/>
          </a:prstGeom>
          <a:solidFill>
            <a:srgbClr val="0070C0">
              <a:alpha val="37000"/>
            </a:srgbClr>
          </a:solidFill>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defRPr/>
            </a:pPr>
            <a:r>
              <a:rPr lang="de-CH" sz="2400" b="1" dirty="0"/>
              <a:t>…für Ihre Aufmerksamkeit</a:t>
            </a:r>
          </a:p>
        </p:txBody>
      </p:sp>
      <p:sp>
        <p:nvSpPr>
          <p:cNvPr id="46086" name="Textfeld 2">
            <a:extLst>
              <a:ext uri="{FF2B5EF4-FFF2-40B4-BE49-F238E27FC236}">
                <a16:creationId xmlns:a16="http://schemas.microsoft.com/office/drawing/2014/main" id="{06C7980E-6A0A-426F-A45B-DDE5D08B38B9}"/>
              </a:ext>
            </a:extLst>
          </p:cNvPr>
          <p:cNvSpPr txBox="1">
            <a:spLocks noChangeArrowheads="1"/>
          </p:cNvSpPr>
          <p:nvPr/>
        </p:nvSpPr>
        <p:spPr bwMode="auto">
          <a:xfrm>
            <a:off x="827088" y="2205038"/>
            <a:ext cx="79200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r>
              <a:rPr lang="de-CH" altLang="de-DE" sz="2400"/>
              <a:t>Die Veränderung im Steuerbereich begleitet uns ständig. Daher freuen wir uns schon jetzt auf das nächste Update!</a:t>
            </a:r>
          </a:p>
        </p:txBody>
      </p:sp>
      <p:pic>
        <p:nvPicPr>
          <p:cNvPr id="5" name="Grafik 4">
            <a:extLst>
              <a:ext uri="{FF2B5EF4-FFF2-40B4-BE49-F238E27FC236}">
                <a16:creationId xmlns:a16="http://schemas.microsoft.com/office/drawing/2014/main" id="{6DD8B395-A9A9-4C75-B2C9-274CF3565DCD}"/>
              </a:ext>
            </a:extLst>
          </p:cNvPr>
          <p:cNvPicPr>
            <a:picLocks noChangeAspect="1"/>
          </p:cNvPicPr>
          <p:nvPr/>
        </p:nvPicPr>
        <p:blipFill rotWithShape="1">
          <a:blip r:embed="rId2"/>
          <a:srcRect t="20979" r="10960"/>
          <a:stretch/>
        </p:blipFill>
        <p:spPr>
          <a:xfrm>
            <a:off x="2123727" y="3356992"/>
            <a:ext cx="5872811" cy="27363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hteck 2">
            <a:extLst>
              <a:ext uri="{FF2B5EF4-FFF2-40B4-BE49-F238E27FC236}">
                <a16:creationId xmlns:a16="http://schemas.microsoft.com/office/drawing/2014/main" id="{327D5071-6B46-4DF5-949D-738624095AEE}"/>
              </a:ext>
            </a:extLst>
          </p:cNvPr>
          <p:cNvSpPr>
            <a:spLocks noChangeArrowheads="1"/>
          </p:cNvSpPr>
          <p:nvPr/>
        </p:nvSpPr>
        <p:spPr bwMode="auto">
          <a:xfrm>
            <a:off x="827088" y="4029075"/>
            <a:ext cx="6769100" cy="1489075"/>
          </a:xfrm>
          <a:prstGeom prst="rect">
            <a:avLst/>
          </a:prstGeom>
          <a:solidFill>
            <a:srgbClr val="00836A">
              <a:alpha val="14902"/>
            </a:srgbClr>
          </a:solidFill>
          <a:ln>
            <a:noFill/>
          </a:ln>
          <a:extLst>
            <a:ext uri="{91240B29-F687-4F45-9708-019B960494DF}">
              <a14:hiddenLine xmlns:a14="http://schemas.microsoft.com/office/drawing/2010/main" w="3810" algn="ctr">
                <a:solidFill>
                  <a:srgbClr val="000000"/>
                </a:solidFill>
                <a:round/>
                <a:headEnd/>
                <a:tailEnd/>
              </a14:hiddenLine>
            </a:ext>
          </a:extLst>
        </p:spPr>
        <p:txBody>
          <a:bodyPr anchor="ct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2400"/>
          </a:p>
        </p:txBody>
      </p:sp>
      <p:sp>
        <p:nvSpPr>
          <p:cNvPr id="10243" name="Rectangle 7">
            <a:extLst>
              <a:ext uri="{FF2B5EF4-FFF2-40B4-BE49-F238E27FC236}">
                <a16:creationId xmlns:a16="http://schemas.microsoft.com/office/drawing/2014/main" id="{F96B19AC-3A1B-425C-A1D6-CFC4A71195E4}"/>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0216C689-6248-4D54-82E5-28300D691794}" type="slidenum">
              <a:rPr lang="de-CH" altLang="de-DE" sz="800"/>
              <a:pPr>
                <a:lnSpc>
                  <a:spcPct val="100000"/>
                </a:lnSpc>
                <a:spcBef>
                  <a:spcPct val="0"/>
                </a:spcBef>
              </a:pPr>
              <a:t>5</a:t>
            </a:fld>
            <a:endParaRPr lang="de-CH" altLang="de-DE" sz="800"/>
          </a:p>
        </p:txBody>
      </p:sp>
      <p:sp>
        <p:nvSpPr>
          <p:cNvPr id="10244" name="Rectangle 2">
            <a:extLst>
              <a:ext uri="{FF2B5EF4-FFF2-40B4-BE49-F238E27FC236}">
                <a16:creationId xmlns:a16="http://schemas.microsoft.com/office/drawing/2014/main" id="{5C67A585-EF6D-458E-9863-CD3D6C983405}"/>
              </a:ext>
            </a:extLst>
          </p:cNvPr>
          <p:cNvSpPr>
            <a:spLocks noGrp="1" noChangeArrowheads="1"/>
          </p:cNvSpPr>
          <p:nvPr>
            <p:ph type="title" idx="4294967295"/>
          </p:nvPr>
        </p:nvSpPr>
        <p:spPr/>
        <p:txBody>
          <a:bodyPr/>
          <a:lstStyle/>
          <a:p>
            <a:pPr eaLnBrk="1" hangingPunct="1"/>
            <a:r>
              <a:rPr lang="de-CH" altLang="de-DE"/>
              <a:t>Steuerplanung</a:t>
            </a:r>
          </a:p>
        </p:txBody>
      </p:sp>
      <p:sp>
        <p:nvSpPr>
          <p:cNvPr id="8" name="Textfeld 7">
            <a:extLst>
              <a:ext uri="{FF2B5EF4-FFF2-40B4-BE49-F238E27FC236}">
                <a16:creationId xmlns:a16="http://schemas.microsoft.com/office/drawing/2014/main" id="{46BFC0D5-998F-43A9-8F17-FCDFB1FC35B8}"/>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Investitionsplanung Liegenschaft </a:t>
            </a:r>
          </a:p>
        </p:txBody>
      </p:sp>
      <p:sp>
        <p:nvSpPr>
          <p:cNvPr id="9" name="Rechteck 8">
            <a:extLst>
              <a:ext uri="{FF2B5EF4-FFF2-40B4-BE49-F238E27FC236}">
                <a16:creationId xmlns:a16="http://schemas.microsoft.com/office/drawing/2014/main" id="{9AAC916C-66F8-4187-82AB-BDA825F9A57B}"/>
              </a:ext>
            </a:extLst>
          </p:cNvPr>
          <p:cNvSpPr>
            <a:spLocks noChangeArrowheads="1"/>
          </p:cNvSpPr>
          <p:nvPr/>
        </p:nvSpPr>
        <p:spPr bwMode="auto">
          <a:xfrm>
            <a:off x="827088" y="1804988"/>
            <a:ext cx="8424862" cy="5048250"/>
          </a:xfrm>
          <a:prstGeom prst="rect">
            <a:avLst/>
          </a:prstGeom>
          <a:noFill/>
          <a:ln>
            <a:noFill/>
          </a:ln>
        </p:spPr>
        <p:txBody>
          <a:bodyPr>
            <a:spAutoFit/>
          </a:bodyPr>
          <a:lstStyle/>
          <a:p>
            <a:pPr eaLnBrk="1" hangingPunct="1">
              <a:tabLst>
                <a:tab pos="355600" algn="l"/>
                <a:tab pos="1790700" algn="l"/>
                <a:tab pos="2514600" algn="l"/>
                <a:tab pos="4660900" algn="l"/>
                <a:tab pos="4749800" algn="l"/>
              </a:tabLst>
              <a:defRPr/>
            </a:pPr>
            <a:r>
              <a:rPr lang="de-CH" sz="2400" dirty="0">
                <a:latin typeface="Arial" charset="0"/>
                <a:cs typeface="Arial" charset="0"/>
              </a:rPr>
              <a:t>Alleinstehender, Wohnort Bern / Eigentumswohnung / Steuerbares Einkommen 80’000.-/Jahr</a:t>
            </a:r>
          </a:p>
          <a:p>
            <a:pPr eaLnBrk="1" hangingPunct="1">
              <a:tabLst>
                <a:tab pos="355600" algn="l"/>
                <a:tab pos="1790700" algn="l"/>
                <a:tab pos="2514600" algn="l"/>
                <a:tab pos="4660900" algn="l"/>
                <a:tab pos="4749800" algn="l"/>
              </a:tabLst>
              <a:defRPr/>
            </a:pPr>
            <a:r>
              <a:rPr lang="de-CH" sz="2400" dirty="0">
                <a:latin typeface="Arial" charset="0"/>
                <a:cs typeface="Arial" charset="0"/>
              </a:rPr>
              <a:t>Variante 2: Neue Küche 2 x 7’500.- (Unterhalt, keine Komfortverbesserung)</a:t>
            </a:r>
          </a:p>
          <a:p>
            <a:pPr marL="355600" indent="-355600" eaLnBrk="1" hangingPunct="1">
              <a:buFont typeface="Arial" pitchFamily="34" charset="0"/>
              <a:buChar char="•"/>
              <a:tabLst>
                <a:tab pos="355600" algn="l"/>
                <a:tab pos="1790700" algn="l"/>
                <a:tab pos="2514600" algn="l"/>
                <a:tab pos="4660900" algn="l"/>
                <a:tab pos="4749800" algn="l"/>
              </a:tabLst>
              <a:defRPr/>
            </a:pPr>
            <a:endParaRPr lang="de-CH" sz="1000" dirty="0">
              <a:latin typeface="Arial" charset="0"/>
              <a:cs typeface="Arial" charset="0"/>
            </a:endParaRP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Stb. EK	Steuern		Grenzsteuersatz</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		</a:t>
            </a:r>
            <a:endParaRPr lang="de-CH" sz="500" dirty="0">
              <a:latin typeface="Arial" charset="0"/>
              <a:cs typeface="Arial" charset="0"/>
            </a:endParaRP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Fr. 80’000.-	Fr.17’996.-		32.36% </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Fr. 72’500.-	Fr.15’744.-		29.93%	</a:t>
            </a: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Fr. 72’500.-	Fr.15’744.-		29.93%</a:t>
            </a:r>
          </a:p>
          <a:p>
            <a:pPr eaLnBrk="1" hangingPunct="1">
              <a:tabLst>
                <a:tab pos="901700" algn="dec"/>
                <a:tab pos="1968500" algn="l"/>
                <a:tab pos="2870200" algn="dec"/>
                <a:tab pos="3949700" algn="l"/>
                <a:tab pos="4838700" algn="dec"/>
                <a:tab pos="5740400" algn="l"/>
                <a:tab pos="6642100" algn="dec"/>
              </a:tabLst>
              <a:defRPr/>
            </a:pPr>
            <a:endParaRPr lang="de-CH" sz="2400" dirty="0">
              <a:latin typeface="Arial" charset="0"/>
              <a:cs typeface="Arial" charset="0"/>
            </a:endParaRP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Ersparnis	Fr. 4’444.-</a:t>
            </a:r>
          </a:p>
          <a:p>
            <a:pPr eaLnBrk="1" hangingPunct="1">
              <a:tabLst>
                <a:tab pos="901700" algn="dec"/>
                <a:tab pos="1968500" algn="l"/>
                <a:tab pos="2870200" algn="dec"/>
                <a:tab pos="3949700" algn="l"/>
                <a:tab pos="4838700" algn="dec"/>
                <a:tab pos="5740400" algn="l"/>
                <a:tab pos="6642100" algn="dec"/>
              </a:tabLst>
              <a:defRPr/>
            </a:pPr>
            <a:endParaRPr lang="de-CH" sz="2400" dirty="0">
              <a:latin typeface="Arial" charset="0"/>
              <a:cs typeface="Arial" charset="0"/>
            </a:endParaRPr>
          </a:p>
          <a:p>
            <a:pPr eaLnBrk="1" hangingPunct="1">
              <a:tabLst>
                <a:tab pos="901700" algn="dec"/>
                <a:tab pos="1968500" algn="l"/>
                <a:tab pos="2870200" algn="dec"/>
                <a:tab pos="3949700" algn="l"/>
                <a:tab pos="4838700" algn="dec"/>
                <a:tab pos="5740400" algn="l"/>
                <a:tab pos="6642100" algn="dec"/>
              </a:tabLst>
              <a:defRPr/>
            </a:pPr>
            <a:r>
              <a:rPr lang="de-CH" sz="2400" dirty="0">
                <a:latin typeface="Arial" charset="0"/>
                <a:cs typeface="Arial"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eck 1">
            <a:extLst>
              <a:ext uri="{FF2B5EF4-FFF2-40B4-BE49-F238E27FC236}">
                <a16:creationId xmlns:a16="http://schemas.microsoft.com/office/drawing/2014/main" id="{9EEC8C32-7959-41C9-BA92-B5766DBA8B18}"/>
              </a:ext>
            </a:extLst>
          </p:cNvPr>
          <p:cNvSpPr>
            <a:spLocks noChangeArrowheads="1"/>
          </p:cNvSpPr>
          <p:nvPr/>
        </p:nvSpPr>
        <p:spPr bwMode="auto">
          <a:xfrm>
            <a:off x="827088" y="2997200"/>
            <a:ext cx="5905500" cy="360363"/>
          </a:xfrm>
          <a:prstGeom prst="rect">
            <a:avLst/>
          </a:prstGeom>
          <a:solidFill>
            <a:srgbClr val="00836A">
              <a:alpha val="14902"/>
            </a:srgbClr>
          </a:solidFill>
          <a:ln>
            <a:noFill/>
          </a:ln>
          <a:extLst>
            <a:ext uri="{91240B29-F687-4F45-9708-019B960494DF}">
              <a14:hiddenLine xmlns:a14="http://schemas.microsoft.com/office/drawing/2010/main" w="3810" algn="ctr">
                <a:solidFill>
                  <a:srgbClr val="000000"/>
                </a:solidFill>
                <a:round/>
                <a:headEnd/>
                <a:tailEnd/>
              </a14:hiddenLine>
            </a:ext>
          </a:extLst>
        </p:spPr>
        <p:txBody>
          <a:bodyPr anchor="ct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2400"/>
          </a:p>
        </p:txBody>
      </p:sp>
      <p:sp>
        <p:nvSpPr>
          <p:cNvPr id="11267" name="Rectangle 7">
            <a:extLst>
              <a:ext uri="{FF2B5EF4-FFF2-40B4-BE49-F238E27FC236}">
                <a16:creationId xmlns:a16="http://schemas.microsoft.com/office/drawing/2014/main" id="{D8A60817-1FB4-477D-959E-9765D3C8E07A}"/>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6039CA09-48E7-4E3E-8EAD-D9D01E57561A}" type="slidenum">
              <a:rPr lang="de-CH" altLang="de-DE" sz="800"/>
              <a:pPr>
                <a:lnSpc>
                  <a:spcPct val="100000"/>
                </a:lnSpc>
                <a:spcBef>
                  <a:spcPct val="0"/>
                </a:spcBef>
              </a:pPr>
              <a:t>6</a:t>
            </a:fld>
            <a:endParaRPr lang="de-CH" altLang="de-DE" sz="800"/>
          </a:p>
        </p:txBody>
      </p:sp>
      <p:sp>
        <p:nvSpPr>
          <p:cNvPr id="11268" name="Rectangle 2">
            <a:extLst>
              <a:ext uri="{FF2B5EF4-FFF2-40B4-BE49-F238E27FC236}">
                <a16:creationId xmlns:a16="http://schemas.microsoft.com/office/drawing/2014/main" id="{D36D3F29-F8FB-4826-A272-3F6165D255F8}"/>
              </a:ext>
            </a:extLst>
          </p:cNvPr>
          <p:cNvSpPr>
            <a:spLocks noGrp="1" noChangeArrowheads="1"/>
          </p:cNvSpPr>
          <p:nvPr>
            <p:ph type="title" idx="4294967295"/>
          </p:nvPr>
        </p:nvSpPr>
        <p:spPr/>
        <p:txBody>
          <a:bodyPr/>
          <a:lstStyle/>
          <a:p>
            <a:pPr eaLnBrk="1" hangingPunct="1"/>
            <a:r>
              <a:rPr lang="de-CH" altLang="de-DE"/>
              <a:t>Steuerplanung</a:t>
            </a:r>
          </a:p>
        </p:txBody>
      </p:sp>
      <p:sp>
        <p:nvSpPr>
          <p:cNvPr id="8" name="Textfeld 7">
            <a:extLst>
              <a:ext uri="{FF2B5EF4-FFF2-40B4-BE49-F238E27FC236}">
                <a16:creationId xmlns:a16="http://schemas.microsoft.com/office/drawing/2014/main" id="{8EB33E01-F4A0-4530-8F89-502237F0F69F}"/>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Fazit: Investitionsplanung Liegenschaft </a:t>
            </a:r>
          </a:p>
        </p:txBody>
      </p:sp>
      <p:sp>
        <p:nvSpPr>
          <p:cNvPr id="11270" name="Rechteck 8">
            <a:extLst>
              <a:ext uri="{FF2B5EF4-FFF2-40B4-BE49-F238E27FC236}">
                <a16:creationId xmlns:a16="http://schemas.microsoft.com/office/drawing/2014/main" id="{1FF4B3A3-28BC-47E1-B2B5-E25E4FA3F718}"/>
              </a:ext>
            </a:extLst>
          </p:cNvPr>
          <p:cNvSpPr>
            <a:spLocks noChangeArrowheads="1"/>
          </p:cNvSpPr>
          <p:nvPr/>
        </p:nvSpPr>
        <p:spPr bwMode="auto">
          <a:xfrm>
            <a:off x="827088" y="1804988"/>
            <a:ext cx="8424862" cy="5708650"/>
          </a:xfrm>
          <a:prstGeom prst="rect">
            <a:avLst/>
          </a:prstGeom>
          <a:noFill/>
          <a:ln>
            <a:noFill/>
          </a:ln>
        </p:spPr>
        <p:txBody>
          <a:bodyPr>
            <a:spAutoFit/>
          </a:bodyPr>
          <a:lstStyle>
            <a:lvl1pPr>
              <a:lnSpc>
                <a:spcPct val="120000"/>
              </a:lnSpc>
              <a:spcBef>
                <a:spcPct val="20000"/>
              </a:spcBef>
              <a:tabLst>
                <a:tab pos="901700" algn="dec"/>
                <a:tab pos="1968500" algn="l"/>
                <a:tab pos="2870200" algn="dec"/>
                <a:tab pos="3949700" algn="l"/>
                <a:tab pos="4838700" algn="dec"/>
                <a:tab pos="5740400" algn="l"/>
                <a:tab pos="6642100" algn="dec"/>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901700" algn="dec"/>
                <a:tab pos="1968500" algn="l"/>
                <a:tab pos="2870200" algn="dec"/>
                <a:tab pos="3949700" algn="l"/>
                <a:tab pos="4838700" algn="dec"/>
                <a:tab pos="5740400" algn="l"/>
                <a:tab pos="6642100" algn="dec"/>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901700" algn="dec"/>
                <a:tab pos="1968500" algn="l"/>
                <a:tab pos="2870200" algn="dec"/>
                <a:tab pos="3949700" algn="l"/>
                <a:tab pos="4838700" algn="dec"/>
                <a:tab pos="5740400" algn="l"/>
                <a:tab pos="6642100" algn="dec"/>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901700" algn="dec"/>
                <a:tab pos="1968500" algn="l"/>
                <a:tab pos="2870200" algn="dec"/>
                <a:tab pos="3949700" algn="l"/>
                <a:tab pos="4838700" algn="dec"/>
                <a:tab pos="5740400" algn="l"/>
                <a:tab pos="6642100" algn="dec"/>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901700" algn="dec"/>
                <a:tab pos="1968500" algn="l"/>
                <a:tab pos="2870200" algn="dec"/>
                <a:tab pos="3949700" algn="l"/>
                <a:tab pos="4838700" algn="dec"/>
                <a:tab pos="5740400" algn="l"/>
                <a:tab pos="6642100" algn="dec"/>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870200" algn="dec"/>
                <a:tab pos="3949700" algn="l"/>
                <a:tab pos="4838700" algn="dec"/>
                <a:tab pos="5740400" algn="l"/>
                <a:tab pos="6642100" algn="dec"/>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870200" algn="dec"/>
                <a:tab pos="3949700" algn="l"/>
                <a:tab pos="4838700" algn="dec"/>
                <a:tab pos="5740400" algn="l"/>
                <a:tab pos="6642100" algn="dec"/>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870200" algn="dec"/>
                <a:tab pos="3949700" algn="l"/>
                <a:tab pos="4838700" algn="dec"/>
                <a:tab pos="5740400" algn="l"/>
                <a:tab pos="6642100" algn="dec"/>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870200" algn="dec"/>
                <a:tab pos="3949700" algn="l"/>
                <a:tab pos="4838700" algn="dec"/>
                <a:tab pos="5740400" algn="l"/>
                <a:tab pos="6642100" algn="dec"/>
              </a:tabLst>
              <a:defRPr sz="2400">
                <a:solidFill>
                  <a:schemeClr val="tx1"/>
                </a:solidFill>
                <a:latin typeface="Arial" panose="020B0604020202020204" pitchFamily="34" charset="0"/>
              </a:defRPr>
            </a:lvl9pPr>
          </a:lstStyle>
          <a:p>
            <a:pPr eaLnBrk="1" hangingPunct="1">
              <a:lnSpc>
                <a:spcPct val="100000"/>
              </a:lnSpc>
              <a:spcBef>
                <a:spcPct val="0"/>
              </a:spcBef>
              <a:defRPr/>
            </a:pPr>
            <a:r>
              <a:rPr lang="de-CH" altLang="de-DE" sz="2400" dirty="0"/>
              <a:t>				Steuerersparnis		</a:t>
            </a:r>
          </a:p>
          <a:p>
            <a:pPr eaLnBrk="1" hangingPunct="1">
              <a:lnSpc>
                <a:spcPct val="100000"/>
              </a:lnSpc>
              <a:spcBef>
                <a:spcPct val="0"/>
              </a:spcBef>
              <a:defRPr/>
            </a:pPr>
            <a:r>
              <a:rPr lang="de-CH" altLang="de-DE" sz="2400" dirty="0"/>
              <a:t>Variante 1			Fr.	4’269.- </a:t>
            </a:r>
          </a:p>
          <a:p>
            <a:pPr eaLnBrk="1" hangingPunct="1">
              <a:lnSpc>
                <a:spcPct val="100000"/>
              </a:lnSpc>
              <a:spcBef>
                <a:spcPct val="0"/>
              </a:spcBef>
              <a:defRPr/>
            </a:pPr>
            <a:r>
              <a:rPr lang="de-CH" altLang="de-DE" sz="2400" dirty="0"/>
              <a:t>Variante 2			Fr. 	4’444.-</a:t>
            </a:r>
          </a:p>
          <a:p>
            <a:pPr eaLnBrk="1" hangingPunct="1">
              <a:lnSpc>
                <a:spcPct val="100000"/>
              </a:lnSpc>
              <a:spcBef>
                <a:spcPct val="0"/>
              </a:spcBef>
              <a:defRPr/>
            </a:pPr>
            <a:r>
              <a:rPr lang="de-CH" altLang="de-DE" sz="2400" dirty="0"/>
              <a:t>Total Zusatzersparnis	Fr.	    175.-		</a:t>
            </a:r>
          </a:p>
          <a:p>
            <a:pPr eaLnBrk="1" hangingPunct="1">
              <a:lnSpc>
                <a:spcPct val="100000"/>
              </a:lnSpc>
              <a:spcBef>
                <a:spcPct val="0"/>
              </a:spcBef>
              <a:defRPr/>
            </a:pPr>
            <a:r>
              <a:rPr lang="de-CH" altLang="de-DE" sz="2400" b="1" dirty="0"/>
              <a:t>Praktische Umsetzung:</a:t>
            </a:r>
          </a:p>
          <a:p>
            <a:pPr marL="342900" indent="-342900" eaLnBrk="1" hangingPunct="1">
              <a:lnSpc>
                <a:spcPct val="100000"/>
              </a:lnSpc>
              <a:spcBef>
                <a:spcPct val="0"/>
              </a:spcBef>
              <a:buFontTx/>
              <a:buChar char="-"/>
              <a:defRPr/>
            </a:pPr>
            <a:r>
              <a:rPr lang="de-CH" altLang="de-DE" sz="2400" dirty="0"/>
              <a:t>Investitionsplanung auf Ende Jahr</a:t>
            </a:r>
          </a:p>
          <a:p>
            <a:pPr marL="342900" indent="-342900" eaLnBrk="1" hangingPunct="1">
              <a:lnSpc>
                <a:spcPct val="100000"/>
              </a:lnSpc>
              <a:spcBef>
                <a:spcPct val="0"/>
              </a:spcBef>
              <a:buFontTx/>
              <a:buChar char="-"/>
              <a:defRPr/>
            </a:pPr>
            <a:r>
              <a:rPr lang="de-CH" altLang="de-DE" sz="2400" dirty="0"/>
              <a:t>Vereinbarung mit Unternehmer treffen bezüglich 	 Rechnungsdatum (Achtung: Rabatte)</a:t>
            </a:r>
          </a:p>
          <a:p>
            <a:pPr marL="342900" indent="-342900" eaLnBrk="1" hangingPunct="1">
              <a:lnSpc>
                <a:spcPct val="100000"/>
              </a:lnSpc>
              <a:spcBef>
                <a:spcPct val="0"/>
              </a:spcBef>
              <a:buFontTx/>
              <a:buChar char="-"/>
              <a:defRPr/>
            </a:pPr>
            <a:r>
              <a:rPr lang="de-CH" altLang="de-DE" sz="2400" dirty="0"/>
              <a:t>Keine </a:t>
            </a:r>
            <a:r>
              <a:rPr lang="de-CH" altLang="de-DE" sz="2400" dirty="0" err="1"/>
              <a:t>Akontorechnung</a:t>
            </a:r>
            <a:r>
              <a:rPr lang="de-CH" altLang="de-DE" sz="2400" dirty="0"/>
              <a:t> stellen lassen (sondern bei Küche z.B. Lieferung der Geräte/Waren für 1. Teilrechnung)</a:t>
            </a:r>
          </a:p>
          <a:p>
            <a:pPr marL="342900" indent="-342900" eaLnBrk="1" hangingPunct="1">
              <a:lnSpc>
                <a:spcPct val="100000"/>
              </a:lnSpc>
              <a:spcBef>
                <a:spcPct val="0"/>
              </a:spcBef>
              <a:buFontTx/>
              <a:buChar char="-"/>
              <a:defRPr/>
            </a:pPr>
            <a:r>
              <a:rPr lang="de-CH" altLang="de-DE" sz="2400" dirty="0"/>
              <a:t>Lebensdauertabelle beachten</a:t>
            </a:r>
          </a:p>
          <a:p>
            <a:pPr marL="342900" indent="-342900" eaLnBrk="1" hangingPunct="1">
              <a:lnSpc>
                <a:spcPct val="100000"/>
              </a:lnSpc>
              <a:spcBef>
                <a:spcPct val="0"/>
              </a:spcBef>
              <a:buFontTx/>
              <a:buChar char="-"/>
              <a:defRPr/>
            </a:pPr>
            <a:r>
              <a:rPr lang="de-CH" altLang="de-DE" sz="2400" dirty="0"/>
              <a:t>Gestaffelter Unterhalt prüfen</a:t>
            </a:r>
          </a:p>
          <a:p>
            <a:pPr eaLnBrk="1" hangingPunct="1">
              <a:lnSpc>
                <a:spcPct val="100000"/>
              </a:lnSpc>
              <a:spcBef>
                <a:spcPct val="0"/>
              </a:spcBef>
              <a:defRPr/>
            </a:pPr>
            <a:endParaRPr lang="de-CH" altLang="de-DE" sz="2400" dirty="0"/>
          </a:p>
          <a:p>
            <a:pPr eaLnBrk="1" hangingPunct="1">
              <a:lnSpc>
                <a:spcPct val="100000"/>
              </a:lnSpc>
              <a:spcBef>
                <a:spcPct val="0"/>
              </a:spcBef>
              <a:defRPr/>
            </a:pPr>
            <a:endParaRPr lang="de-CH" altLang="de-DE" sz="500" dirty="0"/>
          </a:p>
          <a:p>
            <a:pPr eaLnBrk="1" hangingPunct="1">
              <a:lnSpc>
                <a:spcPct val="100000"/>
              </a:lnSpc>
              <a:spcBef>
                <a:spcPct val="0"/>
              </a:spcBef>
              <a:defRPr/>
            </a:pPr>
            <a:endParaRPr lang="de-CH" altLang="de-DE" sz="2400" dirty="0"/>
          </a:p>
          <a:p>
            <a:pPr eaLnBrk="1" hangingPunct="1">
              <a:lnSpc>
                <a:spcPct val="100000"/>
              </a:lnSpc>
              <a:spcBef>
                <a:spcPct val="0"/>
              </a:spcBef>
              <a:defRPr/>
            </a:pPr>
            <a:r>
              <a:rPr lang="de-CH" altLang="de-DE" sz="24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AB71E30D-EB4C-4546-B460-769EFE6F65CB}"/>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9D25C426-93C4-4C40-AA19-46E667A852BC}" type="slidenum">
              <a:rPr lang="de-CH" altLang="de-DE" sz="800"/>
              <a:pPr>
                <a:lnSpc>
                  <a:spcPct val="100000"/>
                </a:lnSpc>
                <a:spcBef>
                  <a:spcPct val="0"/>
                </a:spcBef>
              </a:pPr>
              <a:t>7</a:t>
            </a:fld>
            <a:endParaRPr lang="de-CH" altLang="de-DE" sz="800"/>
          </a:p>
        </p:txBody>
      </p:sp>
      <p:sp>
        <p:nvSpPr>
          <p:cNvPr id="12291" name="Rectangle 2">
            <a:extLst>
              <a:ext uri="{FF2B5EF4-FFF2-40B4-BE49-F238E27FC236}">
                <a16:creationId xmlns:a16="http://schemas.microsoft.com/office/drawing/2014/main" id="{E9F0DBF9-8C3A-4C5F-BDA8-BC4FB7852CAD}"/>
              </a:ext>
            </a:extLst>
          </p:cNvPr>
          <p:cNvSpPr>
            <a:spLocks noGrp="1" noChangeArrowheads="1"/>
          </p:cNvSpPr>
          <p:nvPr>
            <p:ph type="title" idx="4294967295"/>
          </p:nvPr>
        </p:nvSpPr>
        <p:spPr/>
        <p:txBody>
          <a:bodyPr/>
          <a:lstStyle/>
          <a:p>
            <a:pPr eaLnBrk="1" hangingPunct="1"/>
            <a:r>
              <a:rPr lang="de-CH" altLang="de-DE"/>
              <a:t>Steuerplanung</a:t>
            </a:r>
          </a:p>
        </p:txBody>
      </p:sp>
      <p:sp>
        <p:nvSpPr>
          <p:cNvPr id="8" name="Textfeld 7">
            <a:extLst>
              <a:ext uri="{FF2B5EF4-FFF2-40B4-BE49-F238E27FC236}">
                <a16:creationId xmlns:a16="http://schemas.microsoft.com/office/drawing/2014/main" id="{6B4B4627-39B1-4683-AB19-83D1954482A4}"/>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Pensionskassenausweis</a:t>
            </a:r>
          </a:p>
        </p:txBody>
      </p:sp>
      <p:sp>
        <p:nvSpPr>
          <p:cNvPr id="12293" name="Rechteck 8">
            <a:extLst>
              <a:ext uri="{FF2B5EF4-FFF2-40B4-BE49-F238E27FC236}">
                <a16:creationId xmlns:a16="http://schemas.microsoft.com/office/drawing/2014/main" id="{AD1B94F5-CD2F-4061-A4E2-A0A2C87AF160}"/>
              </a:ext>
            </a:extLst>
          </p:cNvPr>
          <p:cNvSpPr>
            <a:spLocks noChangeArrowheads="1"/>
          </p:cNvSpPr>
          <p:nvPr/>
        </p:nvSpPr>
        <p:spPr bwMode="auto">
          <a:xfrm>
            <a:off x="827088" y="1804988"/>
            <a:ext cx="84248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355600" algn="l"/>
                <a:tab pos="1790700" algn="l"/>
                <a:tab pos="2514600" algn="l"/>
                <a:tab pos="4660900" algn="l"/>
                <a:tab pos="4749800" algn="l"/>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355600" algn="l"/>
                <a:tab pos="1790700" algn="l"/>
                <a:tab pos="2514600" algn="l"/>
                <a:tab pos="4660900" algn="l"/>
                <a:tab pos="4749800" algn="l"/>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355600" algn="l"/>
                <a:tab pos="1790700" algn="l"/>
                <a:tab pos="2514600" algn="l"/>
                <a:tab pos="4660900" algn="l"/>
                <a:tab pos="4749800" algn="l"/>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9pPr>
          </a:lstStyle>
          <a:p>
            <a:pPr eaLnBrk="1" hangingPunct="1">
              <a:lnSpc>
                <a:spcPct val="100000"/>
              </a:lnSpc>
              <a:spcBef>
                <a:spcPct val="0"/>
              </a:spcBef>
            </a:pPr>
            <a:r>
              <a:rPr lang="de-CH" altLang="de-DE" sz="2400"/>
              <a:t>Nachfolgender Beispielsausweis von der Pensionskasse</a:t>
            </a:r>
            <a:endParaRPr lang="de-CH" altLang="de-DE" sz="1000"/>
          </a:p>
          <a:p>
            <a:pPr eaLnBrk="1" hangingPunct="1">
              <a:lnSpc>
                <a:spcPct val="100000"/>
              </a:lnSpc>
              <a:spcBef>
                <a:spcPct val="0"/>
              </a:spcBef>
            </a:pPr>
            <a:endParaRPr lang="de-CH" altLang="de-DE" sz="2400"/>
          </a:p>
          <a:p>
            <a:pPr eaLnBrk="1" hangingPunct="1">
              <a:lnSpc>
                <a:spcPct val="100000"/>
              </a:lnSpc>
              <a:spcBef>
                <a:spcPct val="0"/>
              </a:spcBef>
            </a:pPr>
            <a:endParaRPr lang="de-CH" altLang="de-DE" sz="2400"/>
          </a:p>
          <a:p>
            <a:pPr eaLnBrk="1" hangingPunct="1">
              <a:lnSpc>
                <a:spcPct val="100000"/>
              </a:lnSpc>
              <a:spcBef>
                <a:spcPct val="0"/>
              </a:spcBef>
            </a:pPr>
            <a:r>
              <a:rPr lang="de-CH" altLang="de-DE" sz="2400"/>
              <a:t>	</a:t>
            </a:r>
          </a:p>
        </p:txBody>
      </p:sp>
      <p:pic>
        <p:nvPicPr>
          <p:cNvPr id="12294" name="Grafik 1">
            <a:extLst>
              <a:ext uri="{FF2B5EF4-FFF2-40B4-BE49-F238E27FC236}">
                <a16:creationId xmlns:a16="http://schemas.microsoft.com/office/drawing/2014/main" id="{794898F6-E317-46E4-AB1B-8B01F1316F5C}"/>
              </a:ext>
            </a:extLst>
          </p:cNvPr>
          <p:cNvPicPr>
            <a:picLocks noChangeAspect="1"/>
          </p:cNvPicPr>
          <p:nvPr/>
        </p:nvPicPr>
        <p:blipFill>
          <a:blip r:embed="rId2">
            <a:extLst>
              <a:ext uri="{28A0092B-C50C-407E-A947-70E740481C1C}">
                <a14:useLocalDpi xmlns:a14="http://schemas.microsoft.com/office/drawing/2010/main" val="0"/>
              </a:ext>
            </a:extLst>
          </a:blip>
          <a:srcRect l="66341" t="13460" r="8656" b="42133"/>
          <a:stretch>
            <a:fillRect/>
          </a:stretch>
        </p:blipFill>
        <p:spPr bwMode="auto">
          <a:xfrm>
            <a:off x="827088" y="2266950"/>
            <a:ext cx="7129462"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AA02069-0738-461B-B3D6-D83E8AD85D3E}"/>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AC12E373-DA9B-41C6-9216-EF4E74ACF483}" type="slidenum">
              <a:rPr lang="de-CH" altLang="de-DE" sz="800"/>
              <a:pPr>
                <a:lnSpc>
                  <a:spcPct val="100000"/>
                </a:lnSpc>
                <a:spcBef>
                  <a:spcPct val="0"/>
                </a:spcBef>
              </a:pPr>
              <a:t>8</a:t>
            </a:fld>
            <a:endParaRPr lang="de-CH" altLang="de-DE" sz="800"/>
          </a:p>
        </p:txBody>
      </p:sp>
      <p:sp>
        <p:nvSpPr>
          <p:cNvPr id="13315" name="Rectangle 2">
            <a:extLst>
              <a:ext uri="{FF2B5EF4-FFF2-40B4-BE49-F238E27FC236}">
                <a16:creationId xmlns:a16="http://schemas.microsoft.com/office/drawing/2014/main" id="{4BF2879E-A409-4233-810B-8E0BE6DBDD22}"/>
              </a:ext>
            </a:extLst>
          </p:cNvPr>
          <p:cNvSpPr>
            <a:spLocks noGrp="1" noChangeArrowheads="1"/>
          </p:cNvSpPr>
          <p:nvPr>
            <p:ph type="title" idx="4294967295"/>
          </p:nvPr>
        </p:nvSpPr>
        <p:spPr/>
        <p:txBody>
          <a:bodyPr/>
          <a:lstStyle/>
          <a:p>
            <a:pPr eaLnBrk="1" hangingPunct="1"/>
            <a:r>
              <a:rPr lang="de-CH" altLang="de-DE"/>
              <a:t>Steuerplanung</a:t>
            </a:r>
          </a:p>
        </p:txBody>
      </p:sp>
      <p:sp>
        <p:nvSpPr>
          <p:cNvPr id="8" name="Textfeld 7">
            <a:extLst>
              <a:ext uri="{FF2B5EF4-FFF2-40B4-BE49-F238E27FC236}">
                <a16:creationId xmlns:a16="http://schemas.microsoft.com/office/drawing/2014/main" id="{A7F267F1-B9F4-4C7B-AA4E-C63A3E9BE3FF}"/>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Pensionskassenausweis</a:t>
            </a:r>
          </a:p>
        </p:txBody>
      </p:sp>
      <p:sp>
        <p:nvSpPr>
          <p:cNvPr id="13317" name="Rechteck 8">
            <a:extLst>
              <a:ext uri="{FF2B5EF4-FFF2-40B4-BE49-F238E27FC236}">
                <a16:creationId xmlns:a16="http://schemas.microsoft.com/office/drawing/2014/main" id="{60468C41-4BDF-45B7-ADB5-95155606F176}"/>
              </a:ext>
            </a:extLst>
          </p:cNvPr>
          <p:cNvSpPr>
            <a:spLocks noChangeArrowheads="1"/>
          </p:cNvSpPr>
          <p:nvPr/>
        </p:nvSpPr>
        <p:spPr bwMode="auto">
          <a:xfrm>
            <a:off x="827088" y="1804988"/>
            <a:ext cx="84248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355600" algn="l"/>
                <a:tab pos="1790700" algn="l"/>
                <a:tab pos="2514600" algn="l"/>
                <a:tab pos="4660900" algn="l"/>
                <a:tab pos="4749800" algn="l"/>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355600" algn="l"/>
                <a:tab pos="1790700" algn="l"/>
                <a:tab pos="2514600" algn="l"/>
                <a:tab pos="4660900" algn="l"/>
                <a:tab pos="4749800" algn="l"/>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355600" algn="l"/>
                <a:tab pos="1790700" algn="l"/>
                <a:tab pos="2514600" algn="l"/>
                <a:tab pos="4660900" algn="l"/>
                <a:tab pos="4749800" algn="l"/>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9pPr>
          </a:lstStyle>
          <a:p>
            <a:pPr eaLnBrk="1" hangingPunct="1">
              <a:lnSpc>
                <a:spcPct val="100000"/>
              </a:lnSpc>
              <a:spcBef>
                <a:spcPct val="0"/>
              </a:spcBef>
            </a:pPr>
            <a:r>
              <a:rPr lang="de-CH" altLang="de-DE" sz="2400"/>
              <a:t>Nachfolgender Beispielsausweis von der Pensionskasse</a:t>
            </a:r>
            <a:endParaRPr lang="de-CH" altLang="de-DE" sz="1000"/>
          </a:p>
          <a:p>
            <a:pPr eaLnBrk="1" hangingPunct="1">
              <a:lnSpc>
                <a:spcPct val="100000"/>
              </a:lnSpc>
              <a:spcBef>
                <a:spcPct val="0"/>
              </a:spcBef>
            </a:pPr>
            <a:endParaRPr lang="de-CH" altLang="de-DE" sz="2400"/>
          </a:p>
          <a:p>
            <a:pPr eaLnBrk="1" hangingPunct="1">
              <a:lnSpc>
                <a:spcPct val="100000"/>
              </a:lnSpc>
              <a:spcBef>
                <a:spcPct val="0"/>
              </a:spcBef>
            </a:pPr>
            <a:endParaRPr lang="de-CH" altLang="de-DE" sz="2400"/>
          </a:p>
          <a:p>
            <a:pPr eaLnBrk="1" hangingPunct="1">
              <a:lnSpc>
                <a:spcPct val="100000"/>
              </a:lnSpc>
              <a:spcBef>
                <a:spcPct val="0"/>
              </a:spcBef>
            </a:pPr>
            <a:r>
              <a:rPr lang="de-CH" altLang="de-DE" sz="2400"/>
              <a:t>	</a:t>
            </a:r>
          </a:p>
        </p:txBody>
      </p:sp>
      <p:pic>
        <p:nvPicPr>
          <p:cNvPr id="13318" name="Grafik 1">
            <a:extLst>
              <a:ext uri="{FF2B5EF4-FFF2-40B4-BE49-F238E27FC236}">
                <a16:creationId xmlns:a16="http://schemas.microsoft.com/office/drawing/2014/main" id="{3BF2FEE5-D004-44F2-9AD0-75C235AB969B}"/>
              </a:ext>
            </a:extLst>
          </p:cNvPr>
          <p:cNvPicPr>
            <a:picLocks noChangeAspect="1"/>
          </p:cNvPicPr>
          <p:nvPr/>
        </p:nvPicPr>
        <p:blipFill>
          <a:blip r:embed="rId2">
            <a:extLst>
              <a:ext uri="{28A0092B-C50C-407E-A947-70E740481C1C}">
                <a14:useLocalDpi xmlns:a14="http://schemas.microsoft.com/office/drawing/2010/main" val="0"/>
              </a:ext>
            </a:extLst>
          </a:blip>
          <a:srcRect l="66293" t="58189" r="8705" b="8582"/>
          <a:stretch>
            <a:fillRect/>
          </a:stretch>
        </p:blipFill>
        <p:spPr bwMode="auto">
          <a:xfrm>
            <a:off x="827088" y="2303463"/>
            <a:ext cx="79121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hteck 11">
            <a:extLst>
              <a:ext uri="{FF2B5EF4-FFF2-40B4-BE49-F238E27FC236}">
                <a16:creationId xmlns:a16="http://schemas.microsoft.com/office/drawing/2014/main" id="{7ABD80DF-FDD2-4344-84FF-1436042F12E7}"/>
              </a:ext>
            </a:extLst>
          </p:cNvPr>
          <p:cNvSpPr>
            <a:spLocks noChangeArrowheads="1"/>
          </p:cNvSpPr>
          <p:nvPr/>
        </p:nvSpPr>
        <p:spPr bwMode="auto">
          <a:xfrm>
            <a:off x="827088" y="4805363"/>
            <a:ext cx="7777162" cy="892175"/>
          </a:xfrm>
          <a:prstGeom prst="rect">
            <a:avLst/>
          </a:prstGeom>
          <a:solidFill>
            <a:srgbClr val="00836A">
              <a:alpha val="14902"/>
            </a:srgbClr>
          </a:solidFill>
          <a:ln>
            <a:noFill/>
          </a:ln>
          <a:extLst>
            <a:ext uri="{91240B29-F687-4F45-9708-019B960494DF}">
              <a14:hiddenLine xmlns:a14="http://schemas.microsoft.com/office/drawing/2010/main" w="3810" algn="ctr">
                <a:solidFill>
                  <a:srgbClr val="000000"/>
                </a:solidFill>
                <a:round/>
                <a:headEnd/>
                <a:tailEnd/>
              </a14:hiddenLine>
            </a:ext>
          </a:extLst>
        </p:spPr>
        <p:txBody>
          <a:bodyPr anchor="ct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2400"/>
          </a:p>
        </p:txBody>
      </p:sp>
      <p:sp>
        <p:nvSpPr>
          <p:cNvPr id="14339" name="Rechteck 4">
            <a:extLst>
              <a:ext uri="{FF2B5EF4-FFF2-40B4-BE49-F238E27FC236}">
                <a16:creationId xmlns:a16="http://schemas.microsoft.com/office/drawing/2014/main" id="{5102D4BE-C9FE-4769-880B-1F2F276D18DB}"/>
              </a:ext>
            </a:extLst>
          </p:cNvPr>
          <p:cNvSpPr>
            <a:spLocks noChangeArrowheads="1"/>
          </p:cNvSpPr>
          <p:nvPr/>
        </p:nvSpPr>
        <p:spPr bwMode="auto">
          <a:xfrm>
            <a:off x="827088" y="4149725"/>
            <a:ext cx="7777162" cy="503238"/>
          </a:xfrm>
          <a:prstGeom prst="rect">
            <a:avLst/>
          </a:prstGeom>
          <a:solidFill>
            <a:srgbClr val="00836A">
              <a:alpha val="14902"/>
            </a:srgbClr>
          </a:solidFill>
          <a:ln>
            <a:noFill/>
          </a:ln>
          <a:extLst>
            <a:ext uri="{91240B29-F687-4F45-9708-019B960494DF}">
              <a14:hiddenLine xmlns:a14="http://schemas.microsoft.com/office/drawing/2010/main" w="3810" algn="ctr">
                <a:solidFill>
                  <a:srgbClr val="000000"/>
                </a:solidFill>
                <a:round/>
                <a:headEnd/>
                <a:tailEnd/>
              </a14:hiddenLine>
            </a:ext>
          </a:extLst>
        </p:spPr>
        <p:txBody>
          <a:bodyPr anchor="ct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eaLnBrk="1" hangingPunct="1">
              <a:lnSpc>
                <a:spcPct val="100000"/>
              </a:lnSpc>
              <a:spcBef>
                <a:spcPct val="0"/>
              </a:spcBef>
            </a:pPr>
            <a:endParaRPr lang="de-CH" altLang="de-DE" sz="2400"/>
          </a:p>
        </p:txBody>
      </p:sp>
      <p:sp>
        <p:nvSpPr>
          <p:cNvPr id="14340" name="Rectangle 7">
            <a:extLst>
              <a:ext uri="{FF2B5EF4-FFF2-40B4-BE49-F238E27FC236}">
                <a16:creationId xmlns:a16="http://schemas.microsoft.com/office/drawing/2014/main" id="{FA4396B2-9FAF-4E5A-8F26-C0C5FDCF6460}"/>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20000"/>
              </a:spcBef>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defRPr sz="2400">
                <a:solidFill>
                  <a:schemeClr val="tx1"/>
                </a:solidFill>
                <a:latin typeface="Arial" panose="020B0604020202020204" pitchFamily="34" charset="0"/>
              </a:defRPr>
            </a:lvl9pPr>
          </a:lstStyle>
          <a:p>
            <a:pPr>
              <a:lnSpc>
                <a:spcPct val="100000"/>
              </a:lnSpc>
              <a:spcBef>
                <a:spcPct val="0"/>
              </a:spcBef>
            </a:pPr>
            <a:r>
              <a:rPr lang="de-CH" altLang="de-DE" sz="800"/>
              <a:t>Seite </a:t>
            </a:r>
            <a:fld id="{8B4F682C-D168-442E-A5CD-EF7C9522E280}" type="slidenum">
              <a:rPr lang="de-CH" altLang="de-DE" sz="800"/>
              <a:pPr>
                <a:lnSpc>
                  <a:spcPct val="100000"/>
                </a:lnSpc>
                <a:spcBef>
                  <a:spcPct val="0"/>
                </a:spcBef>
              </a:pPr>
              <a:t>9</a:t>
            </a:fld>
            <a:endParaRPr lang="de-CH" altLang="de-DE" sz="800"/>
          </a:p>
        </p:txBody>
      </p:sp>
      <p:sp>
        <p:nvSpPr>
          <p:cNvPr id="14341" name="Rectangle 2">
            <a:extLst>
              <a:ext uri="{FF2B5EF4-FFF2-40B4-BE49-F238E27FC236}">
                <a16:creationId xmlns:a16="http://schemas.microsoft.com/office/drawing/2014/main" id="{5F81F125-0CE6-4AA8-8851-5B39B8A655CA}"/>
              </a:ext>
            </a:extLst>
          </p:cNvPr>
          <p:cNvSpPr>
            <a:spLocks noGrp="1" noChangeArrowheads="1"/>
          </p:cNvSpPr>
          <p:nvPr>
            <p:ph type="title" idx="4294967295"/>
          </p:nvPr>
        </p:nvSpPr>
        <p:spPr/>
        <p:txBody>
          <a:bodyPr/>
          <a:lstStyle/>
          <a:p>
            <a:pPr eaLnBrk="1" hangingPunct="1"/>
            <a:r>
              <a:rPr lang="de-CH" altLang="de-DE"/>
              <a:t>Steuerplanung</a:t>
            </a:r>
          </a:p>
        </p:txBody>
      </p:sp>
      <p:sp>
        <p:nvSpPr>
          <p:cNvPr id="8" name="Textfeld 7">
            <a:extLst>
              <a:ext uri="{FF2B5EF4-FFF2-40B4-BE49-F238E27FC236}">
                <a16:creationId xmlns:a16="http://schemas.microsoft.com/office/drawing/2014/main" id="{902D8D63-5EAD-413B-A743-FA5BC41B837C}"/>
              </a:ext>
            </a:extLst>
          </p:cNvPr>
          <p:cNvSpPr txBox="1"/>
          <p:nvPr/>
        </p:nvSpPr>
        <p:spPr>
          <a:xfrm>
            <a:off x="827088" y="1343025"/>
            <a:ext cx="7920037" cy="461963"/>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de-CH" sz="2400" b="1" dirty="0"/>
              <a:t>Einkäufe Pensionskasse</a:t>
            </a:r>
          </a:p>
        </p:txBody>
      </p:sp>
      <p:sp>
        <p:nvSpPr>
          <p:cNvPr id="14343" name="Rechteck 8">
            <a:extLst>
              <a:ext uri="{FF2B5EF4-FFF2-40B4-BE49-F238E27FC236}">
                <a16:creationId xmlns:a16="http://schemas.microsoft.com/office/drawing/2014/main" id="{FB387979-B51D-447F-A212-9B089E478176}"/>
              </a:ext>
            </a:extLst>
          </p:cNvPr>
          <p:cNvSpPr>
            <a:spLocks noChangeArrowheads="1"/>
          </p:cNvSpPr>
          <p:nvPr/>
        </p:nvSpPr>
        <p:spPr bwMode="auto">
          <a:xfrm>
            <a:off x="827088" y="1804988"/>
            <a:ext cx="84248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355600" algn="l"/>
                <a:tab pos="1790700" algn="l"/>
                <a:tab pos="2514600" algn="l"/>
                <a:tab pos="4660900" algn="l"/>
                <a:tab pos="4749800" algn="l"/>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355600" algn="l"/>
                <a:tab pos="1790700" algn="l"/>
                <a:tab pos="2514600" algn="l"/>
                <a:tab pos="4660900" algn="l"/>
                <a:tab pos="4749800" algn="l"/>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355600" algn="l"/>
                <a:tab pos="1790700" algn="l"/>
                <a:tab pos="2514600" algn="l"/>
                <a:tab pos="4660900" algn="l"/>
                <a:tab pos="4749800" algn="l"/>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355600" algn="l"/>
                <a:tab pos="1790700" algn="l"/>
                <a:tab pos="2514600" algn="l"/>
                <a:tab pos="4660900" algn="l"/>
                <a:tab pos="4749800" algn="l"/>
              </a:tabLst>
              <a:defRPr sz="2400">
                <a:solidFill>
                  <a:schemeClr val="tx1"/>
                </a:solidFill>
                <a:latin typeface="Arial" panose="020B0604020202020204" pitchFamily="34" charset="0"/>
              </a:defRPr>
            </a:lvl9pPr>
          </a:lstStyle>
          <a:p>
            <a:pPr eaLnBrk="1" hangingPunct="1">
              <a:lnSpc>
                <a:spcPct val="100000"/>
              </a:lnSpc>
              <a:spcBef>
                <a:spcPct val="0"/>
              </a:spcBef>
            </a:pPr>
            <a:r>
              <a:rPr lang="de-CH" altLang="de-DE" sz="2400"/>
              <a:t>Alleinstehender, Wohnort Bern / Steuerbares Einkommen 100’000.-/Jahr / Vermögen 100’000.- / Einkaufsmöglichkeit Fr. 50’000.- aufgeteilt in einmalige oder zweijährige Zahlung</a:t>
            </a:r>
            <a:endParaRPr lang="de-CH" altLang="de-DE" sz="1000"/>
          </a:p>
          <a:p>
            <a:pPr eaLnBrk="1" hangingPunct="1">
              <a:lnSpc>
                <a:spcPct val="100000"/>
              </a:lnSpc>
              <a:spcBef>
                <a:spcPct val="0"/>
              </a:spcBef>
            </a:pPr>
            <a:endParaRPr lang="de-CH" altLang="de-DE" sz="2400"/>
          </a:p>
          <a:p>
            <a:pPr eaLnBrk="1" hangingPunct="1">
              <a:lnSpc>
                <a:spcPct val="100000"/>
              </a:lnSpc>
              <a:spcBef>
                <a:spcPct val="0"/>
              </a:spcBef>
            </a:pPr>
            <a:endParaRPr lang="de-CH" altLang="de-DE" sz="2400"/>
          </a:p>
          <a:p>
            <a:pPr eaLnBrk="1" hangingPunct="1">
              <a:lnSpc>
                <a:spcPct val="100000"/>
              </a:lnSpc>
              <a:spcBef>
                <a:spcPct val="0"/>
              </a:spcBef>
            </a:pPr>
            <a:r>
              <a:rPr lang="de-CH" altLang="de-DE" sz="2400"/>
              <a:t>	</a:t>
            </a:r>
          </a:p>
        </p:txBody>
      </p:sp>
      <p:sp>
        <p:nvSpPr>
          <p:cNvPr id="14344" name="Textfeld 3">
            <a:extLst>
              <a:ext uri="{FF2B5EF4-FFF2-40B4-BE49-F238E27FC236}">
                <a16:creationId xmlns:a16="http://schemas.microsoft.com/office/drawing/2014/main" id="{3C8B6488-4E31-4CB2-9914-3E1C0EB8F371}"/>
              </a:ext>
            </a:extLst>
          </p:cNvPr>
          <p:cNvSpPr txBox="1">
            <a:spLocks noChangeArrowheads="1"/>
          </p:cNvSpPr>
          <p:nvPr/>
        </p:nvSpPr>
        <p:spPr bwMode="auto">
          <a:xfrm>
            <a:off x="827088" y="3019425"/>
            <a:ext cx="79200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1pPr>
            <a:lvl2pPr marL="742950" indent="-285750">
              <a:lnSpc>
                <a:spcPct val="120000"/>
              </a:lnSpc>
              <a:buSzPct val="80000"/>
              <a:buFont typeface="Symbol" panose="05050102010706020507" pitchFamily="18" charset="2"/>
              <a:buChar char="&gt;"/>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2pPr>
            <a:lvl3pPr marL="1143000" indent="-228600">
              <a:lnSpc>
                <a:spcPct val="120000"/>
              </a:lnSpc>
              <a:buSzPct val="80000"/>
              <a:buFont typeface="Arial" panose="020B0604020202020204" pitchFamily="34" charset="0"/>
              <a:buChar char="̶"/>
              <a:tabLst>
                <a:tab pos="901700" algn="dec"/>
                <a:tab pos="1968500" algn="l"/>
                <a:tab pos="2692400" algn="dec"/>
                <a:tab pos="3771900" algn="l"/>
                <a:tab pos="4483100" algn="l"/>
                <a:tab pos="6273800" algn="l"/>
                <a:tab pos="6908800" algn="dec"/>
              </a:tabLst>
              <a:defRPr sz="2800">
                <a:solidFill>
                  <a:schemeClr val="tx1"/>
                </a:solidFill>
                <a:latin typeface="Arial" panose="020B0604020202020204" pitchFamily="34" charset="0"/>
              </a:defRPr>
            </a:lvl3pPr>
            <a:lvl4pPr marL="1600200" indent="-228600">
              <a:lnSpc>
                <a:spcPct val="120000"/>
              </a:lnSpc>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4pPr>
            <a:lvl5pPr marL="2057400" indent="-228600">
              <a:lnSpc>
                <a:spcPct val="120000"/>
              </a:lnSpc>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5pPr>
            <a:lvl6pPr marL="25146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6pPr>
            <a:lvl7pPr marL="29718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7pPr>
            <a:lvl8pPr marL="34290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8pPr>
            <a:lvl9pPr marL="3886200" indent="-228600" eaLnBrk="0" fontAlgn="base" hangingPunct="0">
              <a:lnSpc>
                <a:spcPct val="120000"/>
              </a:lnSpc>
              <a:spcBef>
                <a:spcPct val="0"/>
              </a:spcBef>
              <a:spcAft>
                <a:spcPct val="0"/>
              </a:spcAft>
              <a:buSzPct val="80000"/>
              <a:buFont typeface="Wingdings" panose="05000000000000000000" pitchFamily="2" charset="2"/>
              <a:buChar char="§"/>
              <a:tabLst>
                <a:tab pos="901700" algn="dec"/>
                <a:tab pos="1968500" algn="l"/>
                <a:tab pos="2692400" algn="dec"/>
                <a:tab pos="3771900" algn="l"/>
                <a:tab pos="4483100" algn="l"/>
                <a:tab pos="6273800" algn="l"/>
                <a:tab pos="6908800" algn="dec"/>
              </a:tabLst>
              <a:defRPr sz="2400">
                <a:solidFill>
                  <a:schemeClr val="tx1"/>
                </a:solidFill>
                <a:latin typeface="Arial" panose="020B0604020202020204" pitchFamily="34" charset="0"/>
              </a:defRPr>
            </a:lvl9pPr>
          </a:lstStyle>
          <a:p>
            <a:pPr eaLnBrk="1" hangingPunct="1">
              <a:lnSpc>
                <a:spcPct val="100000"/>
              </a:lnSpc>
              <a:spcBef>
                <a:spcPct val="0"/>
              </a:spcBef>
            </a:pPr>
            <a:r>
              <a:rPr lang="de-DE" altLang="de-DE" sz="2400"/>
              <a:t>Stb. EK		Steuern	Grenzsteuersatz	Ersparnis</a:t>
            </a:r>
          </a:p>
          <a:p>
            <a:pPr eaLnBrk="1" hangingPunct="1">
              <a:lnSpc>
                <a:spcPct val="100000"/>
              </a:lnSpc>
              <a:spcBef>
                <a:spcPct val="0"/>
              </a:spcBef>
            </a:pPr>
            <a:r>
              <a:rPr lang="de-DE" altLang="de-DE" sz="2400"/>
              <a:t>Fr. 	100‘000.-	Fr. 	24‘765.-		33.76%			0.-</a:t>
            </a:r>
          </a:p>
          <a:p>
            <a:pPr eaLnBrk="1" hangingPunct="1">
              <a:lnSpc>
                <a:spcPct val="100000"/>
              </a:lnSpc>
              <a:spcBef>
                <a:spcPct val="0"/>
              </a:spcBef>
            </a:pPr>
            <a:endParaRPr lang="de-DE" altLang="de-DE" sz="2400"/>
          </a:p>
          <a:p>
            <a:pPr eaLnBrk="1" hangingPunct="1">
              <a:lnSpc>
                <a:spcPct val="100000"/>
              </a:lnSpc>
              <a:spcBef>
                <a:spcPct val="0"/>
              </a:spcBef>
            </a:pPr>
            <a:r>
              <a:rPr lang="de-DE" altLang="de-DE" sz="2400"/>
              <a:t>Fr. 	50‘000.-	Fr. 	9‘883.-		24.36%		14‘882.-</a:t>
            </a:r>
          </a:p>
          <a:p>
            <a:pPr eaLnBrk="1" hangingPunct="1">
              <a:lnSpc>
                <a:spcPct val="100000"/>
              </a:lnSpc>
              <a:spcBef>
                <a:spcPct val="0"/>
              </a:spcBef>
            </a:pPr>
            <a:endParaRPr lang="de-DE" altLang="de-DE" sz="2400"/>
          </a:p>
          <a:p>
            <a:pPr eaLnBrk="1" hangingPunct="1">
              <a:lnSpc>
                <a:spcPct val="100000"/>
              </a:lnSpc>
              <a:spcBef>
                <a:spcPct val="0"/>
              </a:spcBef>
            </a:pPr>
            <a:r>
              <a:rPr lang="de-DE" altLang="de-DE" sz="2400"/>
              <a:t>Fr. 	75‘000.-	Fr. 	16‘491.-		28.93%		8‘274.-</a:t>
            </a:r>
          </a:p>
          <a:p>
            <a:pPr eaLnBrk="1" hangingPunct="1">
              <a:lnSpc>
                <a:spcPct val="100000"/>
              </a:lnSpc>
              <a:spcBef>
                <a:spcPct val="0"/>
              </a:spcBef>
            </a:pPr>
            <a:r>
              <a:rPr lang="de-DE" altLang="de-DE" sz="2400"/>
              <a:t>Fr. 	75‘000.-	Fr. 16‘491.-		28.93%		8‘274.-</a:t>
            </a:r>
            <a:endParaRPr lang="de-CH" altLang="de-DE" sz="2400"/>
          </a:p>
        </p:txBody>
      </p:sp>
    </p:spTree>
  </p:cSld>
  <p:clrMapOvr>
    <a:masterClrMapping/>
  </p:clrMapOvr>
</p:sld>
</file>

<file path=ppt/theme/theme1.xml><?xml version="1.0" encoding="utf-8"?>
<a:theme xmlns:a="http://schemas.openxmlformats.org/drawingml/2006/main" name="2_Feusi PowerPoint Vorlage">
  <a:themeElements>
    <a:clrScheme name="Polyconsult PP Vorlage 16">
      <a:dk1>
        <a:srgbClr val="000000"/>
      </a:dk1>
      <a:lt1>
        <a:srgbClr val="FFFFFF"/>
      </a:lt1>
      <a:dk2>
        <a:srgbClr val="000000"/>
      </a:dk2>
      <a:lt2>
        <a:srgbClr val="CCCCCC"/>
      </a:lt2>
      <a:accent1>
        <a:srgbClr val="D9EDED"/>
      </a:accent1>
      <a:accent2>
        <a:srgbClr val="B2DADB"/>
      </a:accent2>
      <a:accent3>
        <a:srgbClr val="FFFFFF"/>
      </a:accent3>
      <a:accent4>
        <a:srgbClr val="000000"/>
      </a:accent4>
      <a:accent5>
        <a:srgbClr val="E9F4F4"/>
      </a:accent5>
      <a:accent6>
        <a:srgbClr val="A1C5C6"/>
      </a:accent6>
      <a:hlink>
        <a:srgbClr val="7FC2C3"/>
      </a:hlink>
      <a:folHlink>
        <a:srgbClr val="59B0B2"/>
      </a:folHlink>
    </a:clrScheme>
    <a:fontScheme name="2_Feusi PowerPoint Vorl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836A">
            <a:alpha val="15000"/>
          </a:srgbClr>
        </a:solidFill>
        <a:ln w="381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algn="l">
          <a:defRPr sz="2400" dirty="0" smtClean="0"/>
        </a:defPPr>
      </a:lstStyle>
    </a:spDef>
    <a:lnDef>
      <a:spPr bwMode="auto">
        <a:xfrm>
          <a:off x="0" y="0"/>
          <a:ext cx="1" cy="1"/>
        </a:xfrm>
        <a:custGeom>
          <a:avLst/>
          <a:gdLst/>
          <a:ahLst/>
          <a:cxnLst/>
          <a:rect l="0" t="0" r="0" b="0"/>
          <a:pathLst/>
        </a:custGeom>
        <a:solidFill>
          <a:schemeClr val="accent1"/>
        </a:solidFill>
        <a:ln w="381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Polyconsult PP 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lyconsult PP 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lyconsult PP 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lyconsult PP 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lyconsult PP 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lyconsult PP 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lyconsult PP 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lyconsult PP 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lyconsult PP 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lyconsult PP 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lyconsult PP 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lyconsult PP 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lyconsult PP Vorlage 13">
        <a:dk1>
          <a:srgbClr val="000000"/>
        </a:dk1>
        <a:lt1>
          <a:srgbClr val="FFFFFF"/>
        </a:lt1>
        <a:dk2>
          <a:srgbClr val="000000"/>
        </a:dk2>
        <a:lt2>
          <a:srgbClr val="858585"/>
        </a:lt2>
        <a:accent1>
          <a:srgbClr val="B2838F"/>
        </a:accent1>
        <a:accent2>
          <a:srgbClr val="DE8B8F"/>
        </a:accent2>
        <a:accent3>
          <a:srgbClr val="FFFFFF"/>
        </a:accent3>
        <a:accent4>
          <a:srgbClr val="000000"/>
        </a:accent4>
        <a:accent5>
          <a:srgbClr val="D5C1C6"/>
        </a:accent5>
        <a:accent6>
          <a:srgbClr val="C97D81"/>
        </a:accent6>
        <a:hlink>
          <a:srgbClr val="FBB97C"/>
        </a:hlink>
        <a:folHlink>
          <a:srgbClr val="4CA0CC"/>
        </a:folHlink>
      </a:clrScheme>
      <a:clrMap bg1="lt1" tx1="dk1" bg2="lt2" tx2="dk2" accent1="accent1" accent2="accent2" accent3="accent3" accent4="accent4" accent5="accent5" accent6="accent6" hlink="hlink" folHlink="folHlink"/>
    </a:extraClrScheme>
    <a:extraClrScheme>
      <a:clrScheme name="Polyconsult PP Vorlage 14">
        <a:dk1>
          <a:srgbClr val="000000"/>
        </a:dk1>
        <a:lt1>
          <a:srgbClr val="FFFFFF"/>
        </a:lt1>
        <a:dk2>
          <a:srgbClr val="000000"/>
        </a:dk2>
        <a:lt2>
          <a:srgbClr val="858585"/>
        </a:lt2>
        <a:accent1>
          <a:srgbClr val="B28590"/>
        </a:accent1>
        <a:accent2>
          <a:srgbClr val="DE8B8F"/>
        </a:accent2>
        <a:accent3>
          <a:srgbClr val="FFFFFF"/>
        </a:accent3>
        <a:accent4>
          <a:srgbClr val="000000"/>
        </a:accent4>
        <a:accent5>
          <a:srgbClr val="D5C2C6"/>
        </a:accent5>
        <a:accent6>
          <a:srgbClr val="C97D81"/>
        </a:accent6>
        <a:hlink>
          <a:srgbClr val="F8B97D"/>
        </a:hlink>
        <a:folHlink>
          <a:srgbClr val="4FA0CD"/>
        </a:folHlink>
      </a:clrScheme>
      <a:clrMap bg1="lt1" tx1="dk1" bg2="lt2" tx2="dk2" accent1="accent1" accent2="accent2" accent3="accent3" accent4="accent4" accent5="accent5" accent6="accent6" hlink="hlink" folHlink="folHlink"/>
    </a:extraClrScheme>
    <a:extraClrScheme>
      <a:clrScheme name="Polyconsult PP Vorlage 15">
        <a:dk1>
          <a:srgbClr val="000000"/>
        </a:dk1>
        <a:lt1>
          <a:srgbClr val="FFFFFF"/>
        </a:lt1>
        <a:dk2>
          <a:srgbClr val="000000"/>
        </a:dk2>
        <a:lt2>
          <a:srgbClr val="CCCCCC"/>
        </a:lt2>
        <a:accent1>
          <a:srgbClr val="B10034"/>
        </a:accent1>
        <a:accent2>
          <a:srgbClr val="D87F99"/>
        </a:accent2>
        <a:accent3>
          <a:srgbClr val="FFFFFF"/>
        </a:accent3>
        <a:accent4>
          <a:srgbClr val="000000"/>
        </a:accent4>
        <a:accent5>
          <a:srgbClr val="D5AAAE"/>
        </a:accent5>
        <a:accent6>
          <a:srgbClr val="C4728A"/>
        </a:accent6>
        <a:hlink>
          <a:srgbClr val="999999"/>
        </a:hlink>
        <a:folHlink>
          <a:srgbClr val="4FA0CD"/>
        </a:folHlink>
      </a:clrScheme>
      <a:clrMap bg1="lt1" tx1="dk1" bg2="lt2" tx2="dk2" accent1="accent1" accent2="accent2" accent3="accent3" accent4="accent4" accent5="accent5" accent6="accent6" hlink="hlink" folHlink="folHlink"/>
    </a:extraClrScheme>
    <a:extraClrScheme>
      <a:clrScheme name="Polyconsult PP 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lyconsult PP 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lyconsult PP 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lyconsult PP 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lyconsult PP 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lyconsult PP 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lyconsult PP 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lyconsult PP 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lyconsult PP 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lyconsult PP 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lyconsult PP 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lyconsult PP 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lyconsult PP Vorlage 13">
        <a:dk1>
          <a:srgbClr val="000000"/>
        </a:dk1>
        <a:lt1>
          <a:srgbClr val="FFFFFF"/>
        </a:lt1>
        <a:dk2>
          <a:srgbClr val="000000"/>
        </a:dk2>
        <a:lt2>
          <a:srgbClr val="858585"/>
        </a:lt2>
        <a:accent1>
          <a:srgbClr val="B2838F"/>
        </a:accent1>
        <a:accent2>
          <a:srgbClr val="DE8B8F"/>
        </a:accent2>
        <a:accent3>
          <a:srgbClr val="FFFFFF"/>
        </a:accent3>
        <a:accent4>
          <a:srgbClr val="000000"/>
        </a:accent4>
        <a:accent5>
          <a:srgbClr val="D5C1C6"/>
        </a:accent5>
        <a:accent6>
          <a:srgbClr val="C97D81"/>
        </a:accent6>
        <a:hlink>
          <a:srgbClr val="FBB97C"/>
        </a:hlink>
        <a:folHlink>
          <a:srgbClr val="4CA0CC"/>
        </a:folHlink>
      </a:clrScheme>
      <a:clrMap bg1="lt1" tx1="dk1" bg2="lt2" tx2="dk2" accent1="accent1" accent2="accent2" accent3="accent3" accent4="accent4" accent5="accent5" accent6="accent6" hlink="hlink" folHlink="folHlink"/>
    </a:extraClrScheme>
    <a:extraClrScheme>
      <a:clrScheme name="Polyconsult PP Vorlage 14">
        <a:dk1>
          <a:srgbClr val="000000"/>
        </a:dk1>
        <a:lt1>
          <a:srgbClr val="FFFFFF"/>
        </a:lt1>
        <a:dk2>
          <a:srgbClr val="000000"/>
        </a:dk2>
        <a:lt2>
          <a:srgbClr val="858585"/>
        </a:lt2>
        <a:accent1>
          <a:srgbClr val="B28590"/>
        </a:accent1>
        <a:accent2>
          <a:srgbClr val="DE8B8F"/>
        </a:accent2>
        <a:accent3>
          <a:srgbClr val="FFFFFF"/>
        </a:accent3>
        <a:accent4>
          <a:srgbClr val="000000"/>
        </a:accent4>
        <a:accent5>
          <a:srgbClr val="D5C2C6"/>
        </a:accent5>
        <a:accent6>
          <a:srgbClr val="C97D81"/>
        </a:accent6>
        <a:hlink>
          <a:srgbClr val="F8B97D"/>
        </a:hlink>
        <a:folHlink>
          <a:srgbClr val="4FA0CD"/>
        </a:folHlink>
      </a:clrScheme>
      <a:clrMap bg1="lt1" tx1="dk1" bg2="lt2" tx2="dk2" accent1="accent1" accent2="accent2" accent3="accent3" accent4="accent4" accent5="accent5" accent6="accent6" hlink="hlink" folHlink="folHlink"/>
    </a:extraClrScheme>
    <a:extraClrScheme>
      <a:clrScheme name="Polyconsult PP Vorlage 15">
        <a:dk1>
          <a:srgbClr val="000000"/>
        </a:dk1>
        <a:lt1>
          <a:srgbClr val="FFFFFF"/>
        </a:lt1>
        <a:dk2>
          <a:srgbClr val="000000"/>
        </a:dk2>
        <a:lt2>
          <a:srgbClr val="CCCCCC"/>
        </a:lt2>
        <a:accent1>
          <a:srgbClr val="B10034"/>
        </a:accent1>
        <a:accent2>
          <a:srgbClr val="D87F99"/>
        </a:accent2>
        <a:accent3>
          <a:srgbClr val="FFFFFF"/>
        </a:accent3>
        <a:accent4>
          <a:srgbClr val="000000"/>
        </a:accent4>
        <a:accent5>
          <a:srgbClr val="D5AAAE"/>
        </a:accent5>
        <a:accent6>
          <a:srgbClr val="C4728A"/>
        </a:accent6>
        <a:hlink>
          <a:srgbClr val="999999"/>
        </a:hlink>
        <a:folHlink>
          <a:srgbClr val="4FA0CD"/>
        </a:folHlink>
      </a:clrScheme>
      <a:clrMap bg1="lt1" tx1="dk1" bg2="lt2" tx2="dk2" accent1="accent1" accent2="accent2" accent3="accent3" accent4="accent4" accent5="accent5" accent6="accent6" hlink="hlink" folHlink="folHlink"/>
    </a:extraClrScheme>
    <a:extraClrScheme>
      <a:clrScheme name="Polyconsult PP Vorlage 16">
        <a:dk1>
          <a:srgbClr val="000000"/>
        </a:dk1>
        <a:lt1>
          <a:srgbClr val="FFFFFF"/>
        </a:lt1>
        <a:dk2>
          <a:srgbClr val="000000"/>
        </a:dk2>
        <a:lt2>
          <a:srgbClr val="CCCCCC"/>
        </a:lt2>
        <a:accent1>
          <a:srgbClr val="D9EDED"/>
        </a:accent1>
        <a:accent2>
          <a:srgbClr val="B2DADB"/>
        </a:accent2>
        <a:accent3>
          <a:srgbClr val="FFFFFF"/>
        </a:accent3>
        <a:accent4>
          <a:srgbClr val="000000"/>
        </a:accent4>
        <a:accent5>
          <a:srgbClr val="E9F4F4"/>
        </a:accent5>
        <a:accent6>
          <a:srgbClr val="A1C5C6"/>
        </a:accent6>
        <a:hlink>
          <a:srgbClr val="7FC2C3"/>
        </a:hlink>
        <a:folHlink>
          <a:srgbClr val="59B0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2908</Words>
  <Application>Microsoft Office PowerPoint</Application>
  <PresentationFormat>Bildschirmpräsentation (4:3)</PresentationFormat>
  <Paragraphs>386</Paragraphs>
  <Slides>40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40</vt:i4>
      </vt:variant>
    </vt:vector>
  </HeadingPairs>
  <TitlesOfParts>
    <vt:vector size="44" baseType="lpstr">
      <vt:lpstr>Arial</vt:lpstr>
      <vt:lpstr>Symbol</vt:lpstr>
      <vt:lpstr>Wingdings</vt:lpstr>
      <vt:lpstr>2_Feusi PowerPoint Vorlage</vt:lpstr>
      <vt:lpstr> Steuerseminar vom 28.02.2024</vt:lpstr>
      <vt:lpstr>Inhaltsübersicht</vt:lpstr>
      <vt:lpstr>Steuergrundlagen</vt:lpstr>
      <vt:lpstr>Steuerplanung</vt:lpstr>
      <vt:lpstr>Steuerplanung</vt:lpstr>
      <vt:lpstr>Steuerplanung</vt:lpstr>
      <vt:lpstr>Steuerplanung</vt:lpstr>
      <vt:lpstr>Steuerplanung</vt:lpstr>
      <vt:lpstr>Steuerplanung</vt:lpstr>
      <vt:lpstr>Steuerplanung</vt:lpstr>
      <vt:lpstr>Steuerplanung</vt:lpstr>
      <vt:lpstr>Steuerplanung</vt:lpstr>
      <vt:lpstr>Steuerplanung</vt:lpstr>
      <vt:lpstr>Steuerplanung</vt:lpstr>
      <vt:lpstr>Steuerplanung</vt:lpstr>
      <vt:lpstr>Steuerplanung</vt:lpstr>
      <vt:lpstr>Steuererklärung</vt:lpstr>
      <vt:lpstr>Steuererklärung</vt:lpstr>
      <vt:lpstr>Steuererklärung Fristen/Zahlung</vt:lpstr>
      <vt:lpstr>Steuererklärung 2023</vt:lpstr>
      <vt:lpstr>Steuererklärung </vt:lpstr>
      <vt:lpstr>Steuererklärung </vt:lpstr>
      <vt:lpstr>Steuererklärung </vt:lpstr>
      <vt:lpstr>Steuererklärung </vt:lpstr>
      <vt:lpstr>Steuererklärung </vt:lpstr>
      <vt:lpstr>Steuererklärung </vt:lpstr>
      <vt:lpstr>Steuererklärung </vt:lpstr>
      <vt:lpstr>Steuererklärung </vt:lpstr>
      <vt:lpstr>Steuererklärung </vt:lpstr>
      <vt:lpstr>Steuererklärung </vt:lpstr>
      <vt:lpstr>Steuererklärung </vt:lpstr>
      <vt:lpstr>Steuererklärung </vt:lpstr>
      <vt:lpstr>Steuererklärung </vt:lpstr>
      <vt:lpstr>Steuererklärung </vt:lpstr>
      <vt:lpstr>Steuererklärung </vt:lpstr>
      <vt:lpstr>Steuererklärung </vt:lpstr>
      <vt:lpstr>Steuererklärung </vt:lpstr>
      <vt:lpstr>Steuererklärung </vt:lpstr>
      <vt:lpstr>Wir unterstützen Sie gerne!</vt:lpstr>
      <vt:lpstr>Herzlichen Dank…</vt:lpstr>
    </vt:vector>
  </TitlesOfParts>
  <Company>Feusi Bildungszentrum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FEUSI PP VORLAGE</dc:title>
  <dc:creator>meli</dc:creator>
  <cp:lastModifiedBy>Patrick Kipfer</cp:lastModifiedBy>
  <cp:revision>380</cp:revision>
  <cp:lastPrinted>2013-01-29T13:00:22Z</cp:lastPrinted>
  <dcterms:created xsi:type="dcterms:W3CDTF">2008-10-14T07:41:20Z</dcterms:created>
  <dcterms:modified xsi:type="dcterms:W3CDTF">2024-02-26T08:56:52Z</dcterms:modified>
</cp:coreProperties>
</file>